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85" r:id="rId3"/>
    <p:sldId id="257" r:id="rId4"/>
    <p:sldId id="258" r:id="rId5"/>
    <p:sldId id="259" r:id="rId6"/>
    <p:sldId id="260" r:id="rId7"/>
    <p:sldId id="261" r:id="rId8"/>
    <p:sldId id="262" r:id="rId9"/>
    <p:sldId id="263" r:id="rId10"/>
    <p:sldId id="264" r:id="rId11"/>
    <p:sldId id="265" r:id="rId12"/>
    <p:sldId id="283"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8745F-A495-4A81-AA53-44686D782174}" type="datetimeFigureOut">
              <a:rPr lang="en-US" smtClean="0"/>
              <a:t>4/10/2019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7D9F4-D228-42DB-AA65-DDFE96BBB9A5}" type="slidenum">
              <a:rPr lang="en-US" smtClean="0"/>
              <a:t>‹#›</a:t>
            </a:fld>
            <a:endParaRPr lang="en-US"/>
          </a:p>
        </p:txBody>
      </p:sp>
    </p:spTree>
    <p:extLst>
      <p:ext uri="{BB962C8B-B14F-4D97-AF65-F5344CB8AC3E}">
        <p14:creationId xmlns:p14="http://schemas.microsoft.com/office/powerpoint/2010/main" val="74508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82F57-28E7-456D-849D-55154D167D8E}"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210756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1ED03-9226-4D35-B724-BAC57E9281D4}"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416773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7809F-FBD5-4BA8-A019-2F1B88ED8C01}"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59179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B99C4-8829-4FDE-AEF5-849C457F45C9}"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414781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8CFA1-1B6C-421B-83B1-EEEFCC5436F0}"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312445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C05DA-8498-4E90-BE69-3BF7AC2C4C79}"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209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FAC56-DAB0-4893-9DA1-9332515CB5B7}" type="datetime1">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383144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8DDF4-E278-4ED1-A9CF-A96FDA2BBBEA}" type="datetime1">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177593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85815-62A9-4BA2-A431-EF832E6408D1}" type="datetime1">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127380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843FA-8EF8-48B5-8A1C-AC9E142ADB42}"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245962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819E2-E4C9-4EC8-9CC6-EACD2677EF36}"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595D7-BC6C-4A2D-9AFE-BDA73F397A7F}" type="slidenum">
              <a:rPr lang="en-US" smtClean="0"/>
              <a:t>‹#›</a:t>
            </a:fld>
            <a:endParaRPr lang="en-US"/>
          </a:p>
        </p:txBody>
      </p:sp>
    </p:spTree>
    <p:extLst>
      <p:ext uri="{BB962C8B-B14F-4D97-AF65-F5344CB8AC3E}">
        <p14:creationId xmlns:p14="http://schemas.microsoft.com/office/powerpoint/2010/main" val="346080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16F33-B34A-473C-8EF1-2D1BF9BA93A5}" type="datetime1">
              <a:rPr lang="en-US" smtClean="0"/>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595D7-BC6C-4A2D-9AFE-BDA73F397A7F}" type="slidenum">
              <a:rPr lang="en-US" smtClean="0"/>
              <a:t>‹#›</a:t>
            </a:fld>
            <a:endParaRPr lang="en-US"/>
          </a:p>
        </p:txBody>
      </p:sp>
    </p:spTree>
    <p:extLst>
      <p:ext uri="{BB962C8B-B14F-4D97-AF65-F5344CB8AC3E}">
        <p14:creationId xmlns:p14="http://schemas.microsoft.com/office/powerpoint/2010/main" val="123079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AD14E-9128-49BA-8141-7E6E1BA40389}" type="slidenum">
              <a:rPr lang="en-US" smtClean="0"/>
              <a:t>1</a:t>
            </a:fld>
            <a:endParaRPr lang="en-US"/>
          </a:p>
        </p:txBody>
      </p:sp>
      <p:sp>
        <p:nvSpPr>
          <p:cNvPr id="6" name="Subtitle 5"/>
          <p:cNvSpPr>
            <a:spLocks noGrp="1"/>
          </p:cNvSpPr>
          <p:nvPr>
            <p:ph type="subTitle" idx="1"/>
          </p:nvPr>
        </p:nvSpPr>
        <p:spPr>
          <a:xfrm>
            <a:off x="588667" y="3428999"/>
            <a:ext cx="7875226" cy="2103097"/>
          </a:xfrm>
        </p:spPr>
        <p:txBody>
          <a:bodyPr>
            <a:noAutofit/>
          </a:bodyPr>
          <a:lstStyle/>
          <a:p>
            <a:r>
              <a:rPr lang="en-US" sz="2800" b="1" dirty="0" smtClean="0">
                <a:solidFill>
                  <a:schemeClr val="tx1"/>
                </a:solidFill>
                <a:latin typeface="Arial" panose="020B0604020202020204" pitchFamily="34" charset="0"/>
                <a:cs typeface="Arial" panose="020B0604020202020204" pitchFamily="34" charset="0"/>
              </a:rPr>
              <a:t>Module 1-3</a:t>
            </a:r>
          </a:p>
          <a:p>
            <a:r>
              <a:rPr lang="en-US" sz="2800" b="1" dirty="0" smtClean="0">
                <a:solidFill>
                  <a:schemeClr val="tx1"/>
                </a:solidFill>
                <a:latin typeface="Arial" panose="020B0604020202020204" pitchFamily="34" charset="0"/>
                <a:cs typeface="Arial" panose="020B0604020202020204" pitchFamily="34" charset="0"/>
              </a:rPr>
              <a:t>of</a:t>
            </a:r>
          </a:p>
          <a:p>
            <a:r>
              <a:rPr lang="en-US" sz="2800" b="1" dirty="0" smtClean="0">
                <a:solidFill>
                  <a:schemeClr val="tx1"/>
                </a:solidFill>
                <a:latin typeface="Arial" panose="020B0604020202020204" pitchFamily="34" charset="0"/>
                <a:cs typeface="Arial" panose="020B0604020202020204" pitchFamily="34" charset="0"/>
              </a:rPr>
              <a:t>Course 1, </a:t>
            </a:r>
            <a:r>
              <a:rPr lang="en-US" sz="2800" b="1" i="1" dirty="0" smtClean="0">
                <a:solidFill>
                  <a:schemeClr val="tx1"/>
                </a:solidFill>
                <a:latin typeface="Arial" panose="020B0604020202020204" pitchFamily="34" charset="0"/>
                <a:cs typeface="Arial" panose="020B0604020202020204" pitchFamily="34" charset="0"/>
              </a:rPr>
              <a:t>Fundamentals of Light and Lasers</a:t>
            </a:r>
          </a:p>
          <a:p>
            <a:endParaRPr lang="en-US" sz="3200" b="1" dirty="0">
              <a:solidFill>
                <a:schemeClr val="tx1"/>
              </a:solidFill>
              <a:latin typeface="Arial" panose="020B0604020202020204" pitchFamily="34" charset="0"/>
              <a:cs typeface="Arial" panose="020B0604020202020204" pitchFamily="34" charset="0"/>
            </a:endParaRPr>
          </a:p>
        </p:txBody>
      </p:sp>
      <p:sp>
        <p:nvSpPr>
          <p:cNvPr id="7" name="Title 6"/>
          <p:cNvSpPr>
            <a:spLocks noGrp="1"/>
          </p:cNvSpPr>
          <p:nvPr>
            <p:ph type="ctrTitle"/>
          </p:nvPr>
        </p:nvSpPr>
        <p:spPr>
          <a:xfrm>
            <a:off x="1428775" y="117640"/>
            <a:ext cx="6286450" cy="2579850"/>
          </a:xfrm>
        </p:spPr>
        <p:txBody>
          <a:bodyPr/>
          <a:lstStyle/>
          <a:p>
            <a:r>
              <a:rPr lang="en-US" b="1" dirty="0" smtClean="0">
                <a:latin typeface="Arial" panose="020B0604020202020204" pitchFamily="34" charset="0"/>
                <a:cs typeface="Arial" panose="020B0604020202020204" pitchFamily="34" charset="0"/>
              </a:rPr>
              <a:t>Light Sources and Laser Safety</a:t>
            </a:r>
            <a:endParaRPr lang="en-US" b="1" dirty="0">
              <a:latin typeface="Arial" panose="020B0604020202020204" pitchFamily="34" charset="0"/>
              <a:cs typeface="Arial" panose="020B0604020202020204" pitchFamily="34" charset="0"/>
            </a:endParaRPr>
          </a:p>
        </p:txBody>
      </p:sp>
      <p:cxnSp>
        <p:nvCxnSpPr>
          <p:cNvPr id="9" name="Straight Connector 8"/>
          <p:cNvCxnSpPr/>
          <p:nvPr/>
        </p:nvCxnSpPr>
        <p:spPr>
          <a:xfrm>
            <a:off x="3383293" y="3063244"/>
            <a:ext cx="2285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369" y="5581650"/>
            <a:ext cx="2874992" cy="895349"/>
          </a:xfrm>
          <a:prstGeom prst="rect">
            <a:avLst/>
          </a:prstGeom>
        </p:spPr>
      </p:pic>
      <p:sp>
        <p:nvSpPr>
          <p:cNvPr id="10" name="TextBox 9"/>
          <p:cNvSpPr txBox="1"/>
          <p:nvPr/>
        </p:nvSpPr>
        <p:spPr>
          <a:xfrm>
            <a:off x="6939508" y="6421308"/>
            <a:ext cx="1336713"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www.op-tec.org</a:t>
            </a: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79" y="5673760"/>
            <a:ext cx="990717" cy="996685"/>
          </a:xfrm>
          <a:prstGeom prst="rect">
            <a:avLst/>
          </a:prstGeom>
        </p:spPr>
      </p:pic>
    </p:spTree>
    <p:extLst>
      <p:ext uri="{BB962C8B-B14F-4D97-AF65-F5344CB8AC3E}">
        <p14:creationId xmlns:p14="http://schemas.microsoft.com/office/powerpoint/2010/main" val="217418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686800" cy="914400"/>
          </a:xfrm>
        </p:spPr>
        <p:txBody>
          <a:bodyPr>
            <a:normAutofit/>
          </a:bodyPr>
          <a:lstStyle/>
          <a:p>
            <a:r>
              <a:rPr lang="en-US" sz="2400" b="1" dirty="0" smtClean="0">
                <a:latin typeface="Arial" panose="020B0604020202020204" pitchFamily="34" charset="0"/>
                <a:cs typeface="Arial" panose="020B0604020202020204" pitchFamily="34" charset="0"/>
              </a:rPr>
              <a:t>Figure 3-8  </a:t>
            </a:r>
            <a:r>
              <a:rPr lang="en-US" sz="2400" i="1" dirty="0" smtClean="0">
                <a:latin typeface="Times New Roman" panose="02020603050405020304" pitchFamily="18" charset="0"/>
                <a:cs typeface="Times New Roman" panose="02020603050405020304" pitchFamily="18" charset="0"/>
              </a:rPr>
              <a:t>Simplified theory of LED operation</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52400"/>
            <a:ext cx="6858000" cy="5561853"/>
          </a:xfrm>
        </p:spPr>
      </p:pic>
      <p:sp>
        <p:nvSpPr>
          <p:cNvPr id="5" name="Slide Number Placeholder 4"/>
          <p:cNvSpPr>
            <a:spLocks noGrp="1"/>
          </p:cNvSpPr>
          <p:nvPr>
            <p:ph type="sldNum" sz="quarter" idx="12"/>
          </p:nvPr>
        </p:nvSpPr>
        <p:spPr/>
        <p:txBody>
          <a:bodyPr/>
          <a:lstStyle/>
          <a:p>
            <a:fld id="{26B595D7-BC6C-4A2D-9AFE-BDA73F397A7F}" type="slidenum">
              <a:rPr lang="en-US" smtClean="0"/>
              <a:t>10</a:t>
            </a:fld>
            <a:endParaRPr lang="en-US"/>
          </a:p>
        </p:txBody>
      </p:sp>
    </p:spTree>
    <p:extLst>
      <p:ext uri="{BB962C8B-B14F-4D97-AF65-F5344CB8AC3E}">
        <p14:creationId xmlns:p14="http://schemas.microsoft.com/office/powerpoint/2010/main" val="41322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19800"/>
            <a:ext cx="8686800" cy="685800"/>
          </a:xfrm>
        </p:spPr>
        <p:txBody>
          <a:bodyPr>
            <a:normAutofit/>
          </a:bodyPr>
          <a:lstStyle/>
          <a:p>
            <a:r>
              <a:rPr lang="en-US" sz="2400" b="1" dirty="0" smtClean="0">
                <a:latin typeface="Arial" panose="020B0604020202020204" pitchFamily="34" charset="0"/>
                <a:cs typeface="Arial" panose="020B0604020202020204" pitchFamily="34" charset="0"/>
              </a:rPr>
              <a:t>Figure 3-9  </a:t>
            </a:r>
            <a:r>
              <a:rPr lang="en-US" sz="2400" i="1" dirty="0" smtClean="0">
                <a:latin typeface="Times New Roman" panose="02020603050405020304" pitchFamily="18" charset="0"/>
                <a:cs typeface="Times New Roman" panose="02020603050405020304" pitchFamily="18" charset="0"/>
              </a:rPr>
              <a:t>Schematic diagram of the eye</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80997"/>
            <a:ext cx="8869680" cy="5556277"/>
          </a:xfrm>
        </p:spPr>
      </p:pic>
      <p:sp>
        <p:nvSpPr>
          <p:cNvPr id="5" name="Slide Number Placeholder 4"/>
          <p:cNvSpPr>
            <a:spLocks noGrp="1"/>
          </p:cNvSpPr>
          <p:nvPr>
            <p:ph type="sldNum" sz="quarter" idx="12"/>
          </p:nvPr>
        </p:nvSpPr>
        <p:spPr/>
        <p:txBody>
          <a:bodyPr/>
          <a:lstStyle/>
          <a:p>
            <a:fld id="{26B595D7-BC6C-4A2D-9AFE-BDA73F397A7F}" type="slidenum">
              <a:rPr lang="en-US" smtClean="0"/>
              <a:t>11</a:t>
            </a:fld>
            <a:endParaRPr lang="en-US" dirty="0"/>
          </a:p>
        </p:txBody>
      </p:sp>
    </p:spTree>
    <p:extLst>
      <p:ext uri="{BB962C8B-B14F-4D97-AF65-F5344CB8AC3E}">
        <p14:creationId xmlns:p14="http://schemas.microsoft.com/office/powerpoint/2010/main" val="62875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8800"/>
            <a:ext cx="82296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3-10  </a:t>
            </a:r>
            <a:r>
              <a:rPr lang="en-US" sz="2400" i="1" dirty="0" smtClean="0">
                <a:latin typeface="Times New Roman" panose="02020603050405020304" pitchFamily="18" charset="0"/>
                <a:cs typeface="Times New Roman" panose="02020603050405020304" pitchFamily="18" charset="0"/>
              </a:rPr>
              <a:t>Absorption characteristics of the eye for different wavelengths</a:t>
            </a:r>
            <a:endParaRPr lang="en-US" sz="2400" b="1" dirty="0">
              <a:latin typeface="Arial" panose="020B0604020202020204" pitchFamily="34" charset="0"/>
              <a:cs typeface="Arial" panose="020B0604020202020204" pitchFamily="34" charset="0"/>
            </a:endParaRPr>
          </a:p>
        </p:txBody>
      </p:sp>
      <p:pic>
        <p:nvPicPr>
          <p:cNvPr id="7"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14893" t="70608" r="8866"/>
          <a:stretch/>
        </p:blipFill>
        <p:spPr>
          <a:xfrm>
            <a:off x="4476427" y="1640112"/>
            <a:ext cx="4654873" cy="2322288"/>
          </a:xfrm>
          <a:prstGeom prst="rect">
            <a:avLst/>
          </a:prstGeom>
        </p:spPr>
      </p:pic>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702" t="39146" r="8865" b="31496"/>
          <a:stretch/>
        </p:blipFill>
        <p:spPr>
          <a:xfrm>
            <a:off x="152400" y="3200400"/>
            <a:ext cx="5210440" cy="2589903"/>
          </a:xfrm>
        </p:spPr>
      </p:pic>
      <p:sp>
        <p:nvSpPr>
          <p:cNvPr id="4" name="Slide Number Placeholder 3"/>
          <p:cNvSpPr>
            <a:spLocks noGrp="1"/>
          </p:cNvSpPr>
          <p:nvPr>
            <p:ph type="sldNum" sz="quarter" idx="12"/>
          </p:nvPr>
        </p:nvSpPr>
        <p:spPr/>
        <p:txBody>
          <a:bodyPr/>
          <a:lstStyle/>
          <a:p>
            <a:fld id="{26B595D7-BC6C-4A2D-9AFE-BDA73F397A7F}" type="slidenum">
              <a:rPr lang="en-US" smtClean="0"/>
              <a:t>12</a:t>
            </a:fld>
            <a:endParaRPr lang="en-US"/>
          </a:p>
        </p:txBody>
      </p:sp>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12760" t="4470" r="7801" b="64835"/>
          <a:stretch/>
        </p:blipFill>
        <p:spPr>
          <a:xfrm>
            <a:off x="0" y="0"/>
            <a:ext cx="5231902" cy="2616198"/>
          </a:xfrm>
          <a:prstGeom prst="rect">
            <a:avLst/>
          </a:prstGeom>
        </p:spPr>
      </p:pic>
    </p:spTree>
    <p:extLst>
      <p:ext uri="{BB962C8B-B14F-4D97-AF65-F5344CB8AC3E}">
        <p14:creationId xmlns:p14="http://schemas.microsoft.com/office/powerpoint/2010/main" val="411391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8686800" cy="762000"/>
          </a:xfrm>
        </p:spPr>
        <p:txBody>
          <a:bodyPr>
            <a:normAutofit fontScale="90000"/>
          </a:bodyPr>
          <a:lstStyle/>
          <a:p>
            <a:pPr algn="l"/>
            <a:r>
              <a:rPr lang="en-US" sz="2700" b="1" dirty="0" smtClean="0">
                <a:latin typeface="Arial" panose="020B0604020202020204" pitchFamily="34" charset="0"/>
                <a:cs typeface="Arial" panose="020B0604020202020204" pitchFamily="34" charset="0"/>
              </a:rPr>
              <a:t>Figure 3-11  </a:t>
            </a:r>
            <a:r>
              <a:rPr lang="en-US" sz="2700" i="1" dirty="0" smtClean="0">
                <a:latin typeface="Times New Roman" panose="02020603050405020304" pitchFamily="18" charset="0"/>
                <a:cs typeface="Times New Roman" panose="02020603050405020304" pitchFamily="18" charset="0"/>
              </a:rPr>
              <a:t>Important regions of the electromagnetic spectrum</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 y="609586"/>
            <a:ext cx="8869680" cy="5212880"/>
          </a:xfrm>
        </p:spPr>
      </p:pic>
      <p:sp>
        <p:nvSpPr>
          <p:cNvPr id="5" name="Slide Number Placeholder 4"/>
          <p:cNvSpPr>
            <a:spLocks noGrp="1"/>
          </p:cNvSpPr>
          <p:nvPr>
            <p:ph type="sldNum" sz="quarter" idx="12"/>
          </p:nvPr>
        </p:nvSpPr>
        <p:spPr/>
        <p:txBody>
          <a:bodyPr/>
          <a:lstStyle/>
          <a:p>
            <a:fld id="{26B595D7-BC6C-4A2D-9AFE-BDA73F397A7F}" type="slidenum">
              <a:rPr lang="en-US" smtClean="0"/>
              <a:t>13</a:t>
            </a:fld>
            <a:endParaRPr lang="en-US"/>
          </a:p>
        </p:txBody>
      </p:sp>
    </p:spTree>
    <p:extLst>
      <p:ext uri="{BB962C8B-B14F-4D97-AF65-F5344CB8AC3E}">
        <p14:creationId xmlns:p14="http://schemas.microsoft.com/office/powerpoint/2010/main" val="99880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3-12  </a:t>
            </a:r>
            <a:r>
              <a:rPr lang="en-US" sz="2400" i="1" dirty="0" smtClean="0">
                <a:latin typeface="Times New Roman" panose="02020603050405020304" pitchFamily="18" charset="0"/>
                <a:cs typeface="Times New Roman" panose="02020603050405020304" pitchFamily="18" charset="0"/>
              </a:rPr>
              <a:t>Focusing of parallel light rays from a distant source or laser beam to a small spot on the retina</a:t>
            </a:r>
            <a:endParaRPr lang="en-US" sz="24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560" y="152400"/>
            <a:ext cx="7863840" cy="5016884"/>
          </a:xfrm>
        </p:spPr>
      </p:pic>
      <p:sp>
        <p:nvSpPr>
          <p:cNvPr id="5" name="Slide Number Placeholder 4"/>
          <p:cNvSpPr>
            <a:spLocks noGrp="1"/>
          </p:cNvSpPr>
          <p:nvPr>
            <p:ph type="sldNum" sz="quarter" idx="12"/>
          </p:nvPr>
        </p:nvSpPr>
        <p:spPr/>
        <p:txBody>
          <a:bodyPr/>
          <a:lstStyle/>
          <a:p>
            <a:fld id="{26B595D7-BC6C-4A2D-9AFE-BDA73F397A7F}" type="slidenum">
              <a:rPr lang="en-US" smtClean="0"/>
              <a:t>14</a:t>
            </a:fld>
            <a:endParaRPr lang="en-US"/>
          </a:p>
        </p:txBody>
      </p:sp>
    </p:spTree>
    <p:extLst>
      <p:ext uri="{BB962C8B-B14F-4D97-AF65-F5344CB8AC3E}">
        <p14:creationId xmlns:p14="http://schemas.microsoft.com/office/powerpoint/2010/main" val="4059468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19600"/>
            <a:ext cx="8686800" cy="1143000"/>
          </a:xfrm>
        </p:spPr>
        <p:txBody>
          <a:bodyPr>
            <a:noAutofit/>
          </a:bodyPr>
          <a:lstStyle/>
          <a:p>
            <a:pPr algn="l"/>
            <a:r>
              <a:rPr lang="en-US" sz="2400" b="1" dirty="0" smtClean="0">
                <a:latin typeface="Arial" panose="020B0604020202020204" pitchFamily="34" charset="0"/>
                <a:cs typeface="Arial" panose="020B0604020202020204" pitchFamily="34" charset="0"/>
              </a:rPr>
              <a:t>Figure 3-13  </a:t>
            </a:r>
            <a:r>
              <a:rPr lang="en-US" sz="2400" i="1" dirty="0" err="1" smtClean="0">
                <a:latin typeface="Times New Roman" panose="02020603050405020304" pitchFamily="18" charset="0"/>
                <a:cs typeface="Times New Roman" panose="02020603050405020304" pitchFamily="18" charset="0"/>
              </a:rPr>
              <a:t>Intrabeam</a:t>
            </a:r>
            <a:r>
              <a:rPr lang="en-US" sz="2400" i="1" dirty="0" smtClean="0">
                <a:latin typeface="Times New Roman" panose="02020603050405020304" pitchFamily="18" charset="0"/>
                <a:cs typeface="Times New Roman" panose="02020603050405020304" pitchFamily="18" charset="0"/>
              </a:rPr>
              <a:t> viewing conditions with eye intercepting a laser beam</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23759"/>
            <a:ext cx="8778240" cy="1671841"/>
          </a:xfrm>
        </p:spPr>
      </p:pic>
      <p:sp>
        <p:nvSpPr>
          <p:cNvPr id="5" name="Slide Number Placeholder 4"/>
          <p:cNvSpPr>
            <a:spLocks noGrp="1"/>
          </p:cNvSpPr>
          <p:nvPr>
            <p:ph type="sldNum" sz="quarter" idx="12"/>
          </p:nvPr>
        </p:nvSpPr>
        <p:spPr/>
        <p:txBody>
          <a:bodyPr/>
          <a:lstStyle/>
          <a:p>
            <a:fld id="{26B595D7-BC6C-4A2D-9AFE-BDA73F397A7F}" type="slidenum">
              <a:rPr lang="en-US" smtClean="0"/>
              <a:t>15</a:t>
            </a:fld>
            <a:endParaRPr lang="en-US"/>
          </a:p>
        </p:txBody>
      </p:sp>
    </p:spTree>
    <p:extLst>
      <p:ext uri="{BB962C8B-B14F-4D97-AF65-F5344CB8AC3E}">
        <p14:creationId xmlns:p14="http://schemas.microsoft.com/office/powerpoint/2010/main" val="251125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8686800" cy="685800"/>
          </a:xfrm>
        </p:spPr>
        <p:txBody>
          <a:bodyPr>
            <a:normAutofit/>
          </a:bodyPr>
          <a:lstStyle/>
          <a:p>
            <a:r>
              <a:rPr lang="en-US" sz="2400" b="1" dirty="0" smtClean="0">
                <a:latin typeface="Arial" panose="020B0604020202020204" pitchFamily="34" charset="0"/>
                <a:cs typeface="Arial" panose="020B0604020202020204" pitchFamily="34" charset="0"/>
              </a:rPr>
              <a:t>Figure 3-14  </a:t>
            </a:r>
            <a:r>
              <a:rPr lang="en-US" sz="2400" i="1" dirty="0" smtClean="0">
                <a:latin typeface="Times New Roman" panose="02020603050405020304" pitchFamily="18" charset="0"/>
                <a:cs typeface="Times New Roman" panose="02020603050405020304" pitchFamily="18" charset="0"/>
              </a:rPr>
              <a:t>Anatomy of the skin</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2400"/>
            <a:ext cx="7040880" cy="5683854"/>
          </a:xfrm>
        </p:spPr>
      </p:pic>
      <p:sp>
        <p:nvSpPr>
          <p:cNvPr id="5" name="Slide Number Placeholder 4"/>
          <p:cNvSpPr>
            <a:spLocks noGrp="1"/>
          </p:cNvSpPr>
          <p:nvPr>
            <p:ph type="sldNum" sz="quarter" idx="12"/>
          </p:nvPr>
        </p:nvSpPr>
        <p:spPr/>
        <p:txBody>
          <a:bodyPr/>
          <a:lstStyle/>
          <a:p>
            <a:fld id="{26B595D7-BC6C-4A2D-9AFE-BDA73F397A7F}" type="slidenum">
              <a:rPr lang="en-US" smtClean="0"/>
              <a:t>16</a:t>
            </a:fld>
            <a:endParaRPr lang="en-US"/>
          </a:p>
        </p:txBody>
      </p:sp>
    </p:spTree>
    <p:extLst>
      <p:ext uri="{BB962C8B-B14F-4D97-AF65-F5344CB8AC3E}">
        <p14:creationId xmlns:p14="http://schemas.microsoft.com/office/powerpoint/2010/main" val="137486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8686800" cy="914400"/>
          </a:xfrm>
        </p:spPr>
        <p:txBody>
          <a:bodyPr>
            <a:normAutofit/>
          </a:bodyPr>
          <a:lstStyle/>
          <a:p>
            <a:r>
              <a:rPr lang="en-US" sz="2400" b="1" dirty="0" smtClean="0">
                <a:latin typeface="Arial" panose="020B0604020202020204" pitchFamily="34" charset="0"/>
                <a:cs typeface="Arial" panose="020B0604020202020204" pitchFamily="34" charset="0"/>
              </a:rPr>
              <a:t>Figure 3-15  </a:t>
            </a:r>
            <a:r>
              <a:rPr lang="en-US" sz="2400" i="1" dirty="0" smtClean="0">
                <a:latin typeface="Times New Roman" panose="02020603050405020304" pitchFamily="18" charset="0"/>
                <a:cs typeface="Times New Roman" panose="02020603050405020304" pitchFamily="18" charset="0"/>
              </a:rPr>
              <a:t>Absorption of light in transparent materials</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838200"/>
            <a:ext cx="8869680" cy="4287504"/>
          </a:xfrm>
        </p:spPr>
      </p:pic>
      <p:sp>
        <p:nvSpPr>
          <p:cNvPr id="5" name="Slide Number Placeholder 4"/>
          <p:cNvSpPr>
            <a:spLocks noGrp="1"/>
          </p:cNvSpPr>
          <p:nvPr>
            <p:ph type="sldNum" sz="quarter" idx="12"/>
          </p:nvPr>
        </p:nvSpPr>
        <p:spPr/>
        <p:txBody>
          <a:bodyPr/>
          <a:lstStyle/>
          <a:p>
            <a:fld id="{26B595D7-BC6C-4A2D-9AFE-BDA73F397A7F}" type="slidenum">
              <a:rPr lang="en-US" smtClean="0"/>
              <a:t>17</a:t>
            </a:fld>
            <a:endParaRPr lang="en-US"/>
          </a:p>
        </p:txBody>
      </p:sp>
    </p:spTree>
    <p:extLst>
      <p:ext uri="{BB962C8B-B14F-4D97-AF65-F5344CB8AC3E}">
        <p14:creationId xmlns:p14="http://schemas.microsoft.com/office/powerpoint/2010/main" val="2932358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1960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3-16  </a:t>
            </a:r>
            <a:r>
              <a:rPr lang="en-US" sz="2400" i="1" dirty="0" smtClean="0">
                <a:latin typeface="Times New Roman" panose="02020603050405020304" pitchFamily="18" charset="0"/>
                <a:cs typeface="Times New Roman" panose="02020603050405020304" pitchFamily="18" charset="0"/>
              </a:rPr>
              <a:t>Using an optical filter to reduce beam irradiance</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8869680" cy="2621338"/>
          </a:xfrm>
        </p:spPr>
      </p:pic>
      <p:sp>
        <p:nvSpPr>
          <p:cNvPr id="5" name="Slide Number Placeholder 4"/>
          <p:cNvSpPr>
            <a:spLocks noGrp="1"/>
          </p:cNvSpPr>
          <p:nvPr>
            <p:ph type="sldNum" sz="quarter" idx="12"/>
          </p:nvPr>
        </p:nvSpPr>
        <p:spPr/>
        <p:txBody>
          <a:bodyPr/>
          <a:lstStyle/>
          <a:p>
            <a:fld id="{26B595D7-BC6C-4A2D-9AFE-BDA73F397A7F}" type="slidenum">
              <a:rPr lang="en-US" smtClean="0"/>
              <a:t>18</a:t>
            </a:fld>
            <a:endParaRPr lang="en-US"/>
          </a:p>
        </p:txBody>
      </p:sp>
    </p:spTree>
    <p:extLst>
      <p:ext uri="{BB962C8B-B14F-4D97-AF65-F5344CB8AC3E}">
        <p14:creationId xmlns:p14="http://schemas.microsoft.com/office/powerpoint/2010/main" val="1331163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686800" cy="990600"/>
          </a:xfrm>
        </p:spPr>
        <p:txBody>
          <a:bodyPr>
            <a:normAutofit fontScale="90000"/>
          </a:bodyPr>
          <a:lstStyle/>
          <a:p>
            <a:pPr algn="l"/>
            <a:r>
              <a:rPr lang="en-US" sz="2700" b="1" dirty="0" smtClean="0">
                <a:latin typeface="Arial" panose="020B0604020202020204" pitchFamily="34" charset="0"/>
                <a:cs typeface="Arial" panose="020B0604020202020204" pitchFamily="34" charset="0"/>
              </a:rPr>
              <a:t>Figure 3-17  </a:t>
            </a:r>
            <a:r>
              <a:rPr lang="en-US" sz="2700" i="1" dirty="0" smtClean="0">
                <a:latin typeface="Times New Roman" panose="02020603050405020304" pitchFamily="18" charset="0"/>
                <a:cs typeface="Times New Roman" panose="02020603050405020304" pitchFamily="18" charset="0"/>
              </a:rPr>
              <a:t>Laser area warning signs for lasers approved prior to 2000.  Some may still be in use in laser environments.</a:t>
            </a:r>
            <a:endParaRPr lang="en-US" sz="27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40" y="76200"/>
            <a:ext cx="5760720" cy="5449577"/>
          </a:xfrm>
        </p:spPr>
      </p:pic>
      <p:sp>
        <p:nvSpPr>
          <p:cNvPr id="5" name="Slide Number Placeholder 4"/>
          <p:cNvSpPr>
            <a:spLocks noGrp="1"/>
          </p:cNvSpPr>
          <p:nvPr>
            <p:ph type="sldNum" sz="quarter" idx="12"/>
          </p:nvPr>
        </p:nvSpPr>
        <p:spPr/>
        <p:txBody>
          <a:bodyPr/>
          <a:lstStyle/>
          <a:p>
            <a:fld id="{26B595D7-BC6C-4A2D-9AFE-BDA73F397A7F}" type="slidenum">
              <a:rPr lang="en-US" smtClean="0"/>
              <a:t>19</a:t>
            </a:fld>
            <a:endParaRPr lang="en-US"/>
          </a:p>
        </p:txBody>
      </p:sp>
    </p:spTree>
    <p:extLst>
      <p:ext uri="{BB962C8B-B14F-4D97-AF65-F5344CB8AC3E}">
        <p14:creationId xmlns:p14="http://schemas.microsoft.com/office/powerpoint/2010/main" val="168403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B595D7-BC6C-4A2D-9AFE-BDA73F397A7F}" type="slidenum">
              <a:rPr lang="en-US" smtClean="0"/>
              <a:t>2</a:t>
            </a:fld>
            <a:endParaRPr lang="en-US"/>
          </a:p>
        </p:txBody>
      </p:sp>
      <p:sp>
        <p:nvSpPr>
          <p:cNvPr id="3" name="Rectangle 2"/>
          <p:cNvSpPr/>
          <p:nvPr/>
        </p:nvSpPr>
        <p:spPr>
          <a:xfrm>
            <a:off x="914480" y="68580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89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686800" cy="1143000"/>
          </a:xfrm>
        </p:spPr>
        <p:txBody>
          <a:bodyPr>
            <a:normAutofit fontScale="90000"/>
          </a:bodyPr>
          <a:lstStyle/>
          <a:p>
            <a:pPr algn="l"/>
            <a:r>
              <a:rPr lang="en-US" sz="2700" b="1" dirty="0" smtClean="0">
                <a:latin typeface="Arial" panose="020B0604020202020204" pitchFamily="34" charset="0"/>
                <a:cs typeface="Arial" panose="020B0604020202020204" pitchFamily="34" charset="0"/>
              </a:rPr>
              <a:t>Figure 3-18  </a:t>
            </a:r>
            <a:r>
              <a:rPr lang="en-US" sz="2700" i="1" dirty="0" smtClean="0">
                <a:latin typeface="Times New Roman" panose="02020603050405020304" pitchFamily="18" charset="0"/>
                <a:cs typeface="Times New Roman" panose="02020603050405020304" pitchFamily="18" charset="0"/>
              </a:rPr>
              <a:t>General structure (top) and samples (bottom) of the new DANGER, CAUTION, and NOTICE warning signs adopted in the year 2000 (Note: The actual signs are in color, as described in the text.  The colors do not show up on the black-and-white versions shown here.)</a:t>
            </a:r>
            <a:endParaRPr lang="en-US" sz="27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7960" y="76200"/>
            <a:ext cx="3749040" cy="4861566"/>
          </a:xfrm>
        </p:spPr>
      </p:pic>
      <p:sp>
        <p:nvSpPr>
          <p:cNvPr id="5" name="Slide Number Placeholder 4"/>
          <p:cNvSpPr>
            <a:spLocks noGrp="1"/>
          </p:cNvSpPr>
          <p:nvPr>
            <p:ph type="sldNum" sz="quarter" idx="12"/>
          </p:nvPr>
        </p:nvSpPr>
        <p:spPr/>
        <p:txBody>
          <a:bodyPr/>
          <a:lstStyle/>
          <a:p>
            <a:fld id="{26B595D7-BC6C-4A2D-9AFE-BDA73F397A7F}" type="slidenum">
              <a:rPr lang="en-US" smtClean="0"/>
              <a:t>20</a:t>
            </a:fld>
            <a:endParaRPr lang="en-US"/>
          </a:p>
        </p:txBody>
      </p:sp>
    </p:spTree>
    <p:extLst>
      <p:ext uri="{BB962C8B-B14F-4D97-AF65-F5344CB8AC3E}">
        <p14:creationId xmlns:p14="http://schemas.microsoft.com/office/powerpoint/2010/main" val="166634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686800" cy="685800"/>
          </a:xfrm>
        </p:spPr>
        <p:txBody>
          <a:bodyPr>
            <a:normAutofit/>
          </a:bodyPr>
          <a:lstStyle/>
          <a:p>
            <a:r>
              <a:rPr lang="en-US" sz="2400" b="1" dirty="0" smtClean="0">
                <a:latin typeface="Arial" panose="020B0604020202020204" pitchFamily="34" charset="0"/>
                <a:cs typeface="Arial" panose="020B0604020202020204" pitchFamily="34" charset="0"/>
              </a:rPr>
              <a:t>Figure 3-19  </a:t>
            </a:r>
            <a:r>
              <a:rPr lang="en-US" sz="2400" i="1" dirty="0" smtClean="0">
                <a:latin typeface="Times New Roman" panose="02020603050405020304" pitchFamily="18" charset="0"/>
                <a:cs typeface="Times New Roman" panose="02020603050405020304" pitchFamily="18" charset="0"/>
              </a:rPr>
              <a:t>Causes of most laser accidents</a:t>
            </a: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 y="228600"/>
            <a:ext cx="8869680" cy="4945232"/>
          </a:xfrm>
        </p:spPr>
      </p:pic>
      <p:sp>
        <p:nvSpPr>
          <p:cNvPr id="7" name="Slide Number Placeholder 6"/>
          <p:cNvSpPr>
            <a:spLocks noGrp="1"/>
          </p:cNvSpPr>
          <p:nvPr>
            <p:ph type="sldNum" sz="quarter" idx="12"/>
          </p:nvPr>
        </p:nvSpPr>
        <p:spPr/>
        <p:txBody>
          <a:bodyPr/>
          <a:lstStyle/>
          <a:p>
            <a:fld id="{26B595D7-BC6C-4A2D-9AFE-BDA73F397A7F}" type="slidenum">
              <a:rPr lang="en-US" smtClean="0"/>
              <a:t>21</a:t>
            </a:fld>
            <a:endParaRPr lang="en-US"/>
          </a:p>
        </p:txBody>
      </p:sp>
    </p:spTree>
    <p:extLst>
      <p:ext uri="{BB962C8B-B14F-4D97-AF65-F5344CB8AC3E}">
        <p14:creationId xmlns:p14="http://schemas.microsoft.com/office/powerpoint/2010/main" val="256412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0"/>
            <a:ext cx="8686800" cy="1219200"/>
          </a:xfrm>
        </p:spPr>
        <p:txBody>
          <a:bodyPr>
            <a:noAutofit/>
          </a:bodyPr>
          <a:lstStyle/>
          <a:p>
            <a:r>
              <a:rPr lang="en-US" sz="2400" b="1" dirty="0" smtClean="0">
                <a:latin typeface="Arial" panose="020B0604020202020204" pitchFamily="34" charset="0"/>
                <a:cs typeface="Arial" panose="020B0604020202020204" pitchFamily="34" charset="0"/>
              </a:rPr>
              <a:t>Figure 3-20</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(Laboratory 1-3A: Irradiance)</a:t>
            </a:r>
            <a:endParaRPr lang="en-US" sz="2400" i="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97701"/>
            <a:ext cx="8778240" cy="1831299"/>
          </a:xfrm>
        </p:spPr>
      </p:pic>
      <p:sp>
        <p:nvSpPr>
          <p:cNvPr id="4" name="Slide Number Placeholder 3"/>
          <p:cNvSpPr>
            <a:spLocks noGrp="1"/>
          </p:cNvSpPr>
          <p:nvPr>
            <p:ph type="sldNum" sz="quarter" idx="12"/>
          </p:nvPr>
        </p:nvSpPr>
        <p:spPr/>
        <p:txBody>
          <a:bodyPr/>
          <a:lstStyle/>
          <a:p>
            <a:fld id="{26B595D7-BC6C-4A2D-9AFE-BDA73F397A7F}" type="slidenum">
              <a:rPr lang="en-US" smtClean="0"/>
              <a:t>22</a:t>
            </a:fld>
            <a:endParaRPr lang="en-US"/>
          </a:p>
        </p:txBody>
      </p:sp>
    </p:spTree>
    <p:extLst>
      <p:ext uri="{BB962C8B-B14F-4D97-AF65-F5344CB8AC3E}">
        <p14:creationId xmlns:p14="http://schemas.microsoft.com/office/powerpoint/2010/main" val="2275833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5200"/>
            <a:ext cx="8686800" cy="1858962"/>
          </a:xfrm>
        </p:spPr>
        <p:txBody>
          <a:bodyPr>
            <a:noAutofit/>
          </a:bodyPr>
          <a:lstStyle/>
          <a:p>
            <a:r>
              <a:rPr lang="en-US" sz="2400" b="1" dirty="0" smtClean="0">
                <a:latin typeface="Arial" panose="020B0604020202020204" pitchFamily="34" charset="0"/>
                <a:cs typeface="Arial" panose="020B0604020202020204" pitchFamily="34" charset="0"/>
              </a:rPr>
              <a:t>Figure 3-21</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(Laboratory 1-3C: Windows and Mirrors)</a:t>
            </a:r>
            <a:endParaRPr lang="en-US" sz="2000" b="1" dirty="0"/>
          </a:p>
        </p:txBody>
      </p:sp>
      <p:sp>
        <p:nvSpPr>
          <p:cNvPr id="4" name="Slide Number Placeholder 3"/>
          <p:cNvSpPr>
            <a:spLocks noGrp="1"/>
          </p:cNvSpPr>
          <p:nvPr>
            <p:ph type="sldNum" sz="quarter" idx="12"/>
          </p:nvPr>
        </p:nvSpPr>
        <p:spPr/>
        <p:txBody>
          <a:bodyPr/>
          <a:lstStyle/>
          <a:p>
            <a:fld id="{26B595D7-BC6C-4A2D-9AFE-BDA73F397A7F}" type="slidenum">
              <a:rPr lang="en-US" smtClean="0"/>
              <a:t>23</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 y="1066800"/>
            <a:ext cx="8778240" cy="2161740"/>
          </a:xfrm>
        </p:spPr>
      </p:pic>
    </p:spTree>
    <p:extLst>
      <p:ext uri="{BB962C8B-B14F-4D97-AF65-F5344CB8AC3E}">
        <p14:creationId xmlns:p14="http://schemas.microsoft.com/office/powerpoint/2010/main" val="219236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4400"/>
            <a:ext cx="8686800" cy="1676400"/>
          </a:xfrm>
        </p:spPr>
        <p:txBody>
          <a:bodyPr>
            <a:noAutofit/>
          </a:bodyPr>
          <a:lstStyle/>
          <a:p>
            <a:r>
              <a:rPr lang="en-US" sz="2400" b="1" dirty="0" smtClean="0">
                <a:latin typeface="Arial" panose="020B0604020202020204" pitchFamily="34" charset="0"/>
                <a:cs typeface="Arial" panose="020B0604020202020204" pitchFamily="34" charset="0"/>
              </a:rPr>
              <a:t>Figure 3-22</a:t>
            </a:r>
            <a:br>
              <a:rPr lang="en-US" sz="2400" b="1"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(Laboratory 1-3C: Windows and Mirrors</a:t>
            </a:r>
            <a:r>
              <a:rPr lang="en-US" sz="2400" dirty="0" smtClean="0">
                <a:latin typeface="Arial" panose="020B0604020202020204" pitchFamily="34" charset="0"/>
                <a:cs typeface="Arial" panose="020B0604020202020204" pitchFamily="34" charset="0"/>
              </a:rPr>
              <a:t>)</a:t>
            </a:r>
            <a:endParaRPr lang="en-US" sz="2400" b="1" dirty="0"/>
          </a:p>
        </p:txBody>
      </p:sp>
      <p:sp>
        <p:nvSpPr>
          <p:cNvPr id="4" name="Slide Number Placeholder 3"/>
          <p:cNvSpPr>
            <a:spLocks noGrp="1"/>
          </p:cNvSpPr>
          <p:nvPr>
            <p:ph type="sldNum" sz="quarter" idx="12"/>
          </p:nvPr>
        </p:nvSpPr>
        <p:spPr/>
        <p:txBody>
          <a:bodyPr/>
          <a:lstStyle/>
          <a:p>
            <a:fld id="{26B595D7-BC6C-4A2D-9AFE-BDA73F397A7F}" type="slidenum">
              <a:rPr lang="en-US" smtClean="0"/>
              <a:t>24</a:t>
            </a:fld>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880192"/>
            <a:ext cx="8778240" cy="3463208"/>
          </a:xfrm>
        </p:spPr>
      </p:pic>
    </p:spTree>
    <p:extLst>
      <p:ext uri="{BB962C8B-B14F-4D97-AF65-F5344CB8AC3E}">
        <p14:creationId xmlns:p14="http://schemas.microsoft.com/office/powerpoint/2010/main" val="1231066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43400"/>
            <a:ext cx="8686800" cy="1676400"/>
          </a:xfrm>
        </p:spPr>
        <p:txBody>
          <a:bodyPr>
            <a:noAutofit/>
          </a:bodyPr>
          <a:lstStyle/>
          <a:p>
            <a:r>
              <a:rPr lang="en-US" sz="2400" b="1" dirty="0" smtClean="0">
                <a:latin typeface="Arial" panose="020B0604020202020204" pitchFamily="34" charset="0"/>
                <a:cs typeface="Arial" panose="020B0604020202020204" pitchFamily="34" charset="0"/>
              </a:rPr>
              <a:t>Figure 3-23</a:t>
            </a:r>
            <a:br>
              <a:rPr lang="en-US" sz="2400" b="1"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(Laboratory 1-3C: Windows and Mirrors)</a:t>
            </a:r>
            <a:endParaRPr lang="en-US" sz="2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19188"/>
            <a:ext cx="8869680" cy="2987693"/>
          </a:xfrm>
        </p:spPr>
      </p:pic>
      <p:sp>
        <p:nvSpPr>
          <p:cNvPr id="4" name="Slide Number Placeholder 3"/>
          <p:cNvSpPr>
            <a:spLocks noGrp="1"/>
          </p:cNvSpPr>
          <p:nvPr>
            <p:ph type="sldNum" sz="quarter" idx="12"/>
          </p:nvPr>
        </p:nvSpPr>
        <p:spPr/>
        <p:txBody>
          <a:bodyPr/>
          <a:lstStyle/>
          <a:p>
            <a:fld id="{26B595D7-BC6C-4A2D-9AFE-BDA73F397A7F}" type="slidenum">
              <a:rPr lang="en-US" smtClean="0"/>
              <a:t>25</a:t>
            </a:fld>
            <a:endParaRPr lang="en-US"/>
          </a:p>
        </p:txBody>
      </p:sp>
    </p:spTree>
    <p:extLst>
      <p:ext uri="{BB962C8B-B14F-4D97-AF65-F5344CB8AC3E}">
        <p14:creationId xmlns:p14="http://schemas.microsoft.com/office/powerpoint/2010/main" val="423189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89638"/>
            <a:ext cx="8686800" cy="792162"/>
          </a:xfrm>
        </p:spPr>
        <p:txBody>
          <a:bodyPr>
            <a:normAutofit/>
          </a:bodyPr>
          <a:lstStyle/>
          <a:p>
            <a:r>
              <a:rPr lang="en-US" sz="2400" b="1" dirty="0" smtClean="0">
                <a:latin typeface="Arial" panose="020B0604020202020204" pitchFamily="34" charset="0"/>
                <a:cs typeface="Arial" panose="020B0604020202020204" pitchFamily="34" charset="0"/>
              </a:rPr>
              <a:t>Figure 3-1 </a:t>
            </a:r>
            <a:r>
              <a:rPr lang="en-US" sz="2400" i="1" dirty="0" smtClean="0">
                <a:latin typeface="Times New Roman" panose="02020603050405020304" pitchFamily="18" charset="0"/>
                <a:cs typeface="Times New Roman" panose="02020603050405020304" pitchFamily="18" charset="0"/>
              </a:rPr>
              <a:t>Light Waves</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381000"/>
            <a:ext cx="6903720" cy="5228301"/>
          </a:xfrm>
        </p:spPr>
      </p:pic>
      <p:sp>
        <p:nvSpPr>
          <p:cNvPr id="5" name="Slide Number Placeholder 4"/>
          <p:cNvSpPr>
            <a:spLocks noGrp="1"/>
          </p:cNvSpPr>
          <p:nvPr>
            <p:ph type="sldNum" sz="quarter" idx="12"/>
          </p:nvPr>
        </p:nvSpPr>
        <p:spPr/>
        <p:txBody>
          <a:bodyPr/>
          <a:lstStyle/>
          <a:p>
            <a:fld id="{26B595D7-BC6C-4A2D-9AFE-BDA73F397A7F}" type="slidenum">
              <a:rPr lang="en-US" smtClean="0"/>
              <a:t>3</a:t>
            </a:fld>
            <a:endParaRPr lang="en-US"/>
          </a:p>
        </p:txBody>
      </p:sp>
    </p:spTree>
    <p:extLst>
      <p:ext uri="{BB962C8B-B14F-4D97-AF65-F5344CB8AC3E}">
        <p14:creationId xmlns:p14="http://schemas.microsoft.com/office/powerpoint/2010/main" val="194137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8686800" cy="762000"/>
          </a:xfrm>
        </p:spPr>
        <p:txBody>
          <a:bodyPr>
            <a:normAutofit fontScale="90000"/>
          </a:bodyPr>
          <a:lstStyle/>
          <a:p>
            <a:pPr algn="l"/>
            <a:r>
              <a:rPr lang="en-US" sz="2200" b="1" dirty="0" smtClean="0"/>
              <a:t/>
            </a:r>
            <a:br>
              <a:rPr lang="en-US" sz="2200" b="1" dirty="0" smtClean="0"/>
            </a:br>
            <a:r>
              <a:rPr lang="en-US" sz="2200" b="1" dirty="0" smtClean="0"/>
              <a:t/>
            </a:r>
            <a:br>
              <a:rPr lang="en-US" sz="2200" b="1" dirty="0" smtClean="0"/>
            </a:br>
            <a:r>
              <a:rPr lang="en-US" sz="2700" b="1" dirty="0" smtClean="0">
                <a:latin typeface="Arial" panose="020B0604020202020204" pitchFamily="34" charset="0"/>
                <a:cs typeface="Arial" panose="020B0604020202020204" pitchFamily="34" charset="0"/>
              </a:rPr>
              <a:t>Figure 3-2  </a:t>
            </a:r>
            <a:r>
              <a:rPr lang="en-US" sz="2700" i="1" dirty="0" smtClean="0">
                <a:latin typeface="Times New Roman" panose="02020603050405020304" pitchFamily="18" charset="0"/>
                <a:cs typeface="Times New Roman" panose="02020603050405020304" pitchFamily="18" charset="0"/>
              </a:rPr>
              <a:t>White light, laser light, and light emitted by an incandescent bulb</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000" dirty="0"/>
              <a:t/>
            </a:r>
            <a:br>
              <a:rPr lang="en-US" sz="2000" dirty="0"/>
            </a:b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52400"/>
            <a:ext cx="7406640" cy="5112949"/>
          </a:xfrm>
        </p:spPr>
      </p:pic>
      <p:sp>
        <p:nvSpPr>
          <p:cNvPr id="5" name="Slide Number Placeholder 4"/>
          <p:cNvSpPr>
            <a:spLocks noGrp="1"/>
          </p:cNvSpPr>
          <p:nvPr>
            <p:ph type="sldNum" sz="quarter" idx="12"/>
          </p:nvPr>
        </p:nvSpPr>
        <p:spPr/>
        <p:txBody>
          <a:bodyPr/>
          <a:lstStyle/>
          <a:p>
            <a:fld id="{26B595D7-BC6C-4A2D-9AFE-BDA73F397A7F}" type="slidenum">
              <a:rPr lang="en-US" smtClean="0"/>
              <a:t>4</a:t>
            </a:fld>
            <a:endParaRPr lang="en-US"/>
          </a:p>
        </p:txBody>
      </p:sp>
    </p:spTree>
    <p:extLst>
      <p:ext uri="{BB962C8B-B14F-4D97-AF65-F5344CB8AC3E}">
        <p14:creationId xmlns:p14="http://schemas.microsoft.com/office/powerpoint/2010/main" val="2246682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3-3  </a:t>
            </a:r>
            <a:r>
              <a:rPr lang="en-US" sz="2400" i="1" dirty="0" smtClean="0">
                <a:latin typeface="Times New Roman" panose="02020603050405020304" pitchFamily="18" charset="0"/>
                <a:cs typeface="Times New Roman" panose="02020603050405020304" pitchFamily="18" charset="0"/>
              </a:rPr>
              <a:t>Concentrated directionality of laser light</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8778240" cy="2895173"/>
          </a:xfrm>
        </p:spPr>
      </p:pic>
      <p:sp>
        <p:nvSpPr>
          <p:cNvPr id="5" name="Slide Number Placeholder 4"/>
          <p:cNvSpPr>
            <a:spLocks noGrp="1"/>
          </p:cNvSpPr>
          <p:nvPr>
            <p:ph type="sldNum" sz="quarter" idx="12"/>
          </p:nvPr>
        </p:nvSpPr>
        <p:spPr/>
        <p:txBody>
          <a:bodyPr/>
          <a:lstStyle/>
          <a:p>
            <a:fld id="{26B595D7-BC6C-4A2D-9AFE-BDA73F397A7F}" type="slidenum">
              <a:rPr lang="en-US" smtClean="0"/>
              <a:t>5</a:t>
            </a:fld>
            <a:endParaRPr lang="en-US"/>
          </a:p>
        </p:txBody>
      </p:sp>
    </p:spTree>
    <p:extLst>
      <p:ext uri="{BB962C8B-B14F-4D97-AF65-F5344CB8AC3E}">
        <p14:creationId xmlns:p14="http://schemas.microsoft.com/office/powerpoint/2010/main" val="209408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686800" cy="990600"/>
          </a:xfrm>
        </p:spPr>
        <p:txBody>
          <a:bodyPr>
            <a:normAutofit/>
          </a:bodyPr>
          <a:lstStyle/>
          <a:p>
            <a:r>
              <a:rPr lang="en-US" sz="2400" b="1" dirty="0" smtClean="0">
                <a:latin typeface="Arial" panose="020B0604020202020204" pitchFamily="34" charset="0"/>
                <a:cs typeface="Arial" panose="020B0604020202020204" pitchFamily="34" charset="0"/>
              </a:rPr>
              <a:t>Figure 3-4  </a:t>
            </a:r>
            <a:r>
              <a:rPr lang="en-US" sz="2400" i="1" dirty="0" smtClean="0">
                <a:latin typeface="Times New Roman" panose="02020603050405020304" pitchFamily="18" charset="0"/>
                <a:cs typeface="Times New Roman" panose="02020603050405020304" pitchFamily="18" charset="0"/>
              </a:rPr>
              <a:t>Adding coherent and incoherent light waves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685800"/>
            <a:ext cx="8686800" cy="4531970"/>
          </a:xfrm>
        </p:spPr>
      </p:pic>
      <p:sp>
        <p:nvSpPr>
          <p:cNvPr id="5" name="Slide Number Placeholder 4"/>
          <p:cNvSpPr>
            <a:spLocks noGrp="1"/>
          </p:cNvSpPr>
          <p:nvPr>
            <p:ph type="sldNum" sz="quarter" idx="12"/>
          </p:nvPr>
        </p:nvSpPr>
        <p:spPr/>
        <p:txBody>
          <a:bodyPr/>
          <a:lstStyle/>
          <a:p>
            <a:fld id="{26B595D7-BC6C-4A2D-9AFE-BDA73F397A7F}" type="slidenum">
              <a:rPr lang="en-US" smtClean="0"/>
              <a:t>6</a:t>
            </a:fld>
            <a:endParaRPr lang="en-US"/>
          </a:p>
        </p:txBody>
      </p:sp>
    </p:spTree>
    <p:extLst>
      <p:ext uri="{BB962C8B-B14F-4D97-AF65-F5344CB8AC3E}">
        <p14:creationId xmlns:p14="http://schemas.microsoft.com/office/powerpoint/2010/main" val="125524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686800" cy="1143000"/>
          </a:xfrm>
        </p:spPr>
        <p:txBody>
          <a:bodyPr>
            <a:noAutofit/>
          </a:bodyPr>
          <a:lstStyle/>
          <a:p>
            <a:pPr algn="l"/>
            <a:r>
              <a:rPr lang="en-US" sz="2000" b="1" dirty="0" smtClean="0"/>
              <a:t/>
            </a:r>
            <a:br>
              <a:rPr lang="en-US" sz="2000" b="1" dirty="0" smtClean="0"/>
            </a:br>
            <a:r>
              <a:rPr lang="en-US" sz="2400" b="1" dirty="0" smtClean="0">
                <a:latin typeface="Arial" panose="020B0604020202020204" pitchFamily="34" charset="0"/>
                <a:cs typeface="Arial" panose="020B0604020202020204" pitchFamily="34" charset="0"/>
              </a:rPr>
              <a:t>Figure 3-5   </a:t>
            </a:r>
            <a:r>
              <a:rPr lang="en-US" sz="2400" i="1" dirty="0" smtClean="0">
                <a:latin typeface="Times New Roman" panose="02020603050405020304" pitchFamily="18" charset="0"/>
                <a:cs typeface="Times New Roman" panose="02020603050405020304" pitchFamily="18" charset="0"/>
              </a:rPr>
              <a:t>Types of incandescent filaments. </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Filaments are arranged upon support structures within the bulb in a variety of ways.  The filament itself may be either straight, coiled, or coiled coil</a:t>
            </a:r>
            <a:r>
              <a:rPr lang="en-US" sz="2400" dirty="0" smtClean="0">
                <a:latin typeface="Times New Roman" panose="02020603050405020304" pitchFamily="18" charset="0"/>
                <a:cs typeface="Times New Roman" panose="02020603050405020304" pitchFamily="18" charset="0"/>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62000"/>
            <a:ext cx="8869680" cy="3228060"/>
          </a:xfrm>
        </p:spPr>
      </p:pic>
      <p:sp>
        <p:nvSpPr>
          <p:cNvPr id="5" name="Slide Number Placeholder 4"/>
          <p:cNvSpPr>
            <a:spLocks noGrp="1"/>
          </p:cNvSpPr>
          <p:nvPr>
            <p:ph type="sldNum" sz="quarter" idx="12"/>
          </p:nvPr>
        </p:nvSpPr>
        <p:spPr/>
        <p:txBody>
          <a:bodyPr/>
          <a:lstStyle/>
          <a:p>
            <a:fld id="{26B595D7-BC6C-4A2D-9AFE-BDA73F397A7F}" type="slidenum">
              <a:rPr lang="en-US" smtClean="0"/>
              <a:t>7</a:t>
            </a:fld>
            <a:endParaRPr lang="en-US"/>
          </a:p>
        </p:txBody>
      </p:sp>
    </p:spTree>
    <p:extLst>
      <p:ext uri="{BB962C8B-B14F-4D97-AF65-F5344CB8AC3E}">
        <p14:creationId xmlns:p14="http://schemas.microsoft.com/office/powerpoint/2010/main" val="248070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81600"/>
            <a:ext cx="8686800" cy="838200"/>
          </a:xfrm>
        </p:spPr>
        <p:txBody>
          <a:bodyPr>
            <a:normAutofit fontScale="90000"/>
          </a:bodyPr>
          <a:lstStyle/>
          <a:p>
            <a:pPr algn="l"/>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700" b="1" dirty="0" smtClean="0">
                <a:latin typeface="Arial" panose="020B0604020202020204" pitchFamily="34" charset="0"/>
                <a:cs typeface="Arial" panose="020B0604020202020204" pitchFamily="34" charset="0"/>
              </a:rPr>
              <a:t>Figure 3-6   </a:t>
            </a:r>
            <a:r>
              <a:rPr lang="en-US" sz="2700" i="1" dirty="0" smtClean="0">
                <a:latin typeface="Times New Roman" panose="02020603050405020304" pitchFamily="18" charset="0"/>
                <a:cs typeface="Times New Roman" panose="02020603050405020304" pitchFamily="18" charset="0"/>
              </a:rPr>
              <a:t>Mercury HID lamp.  This cutaway drawing shows the construction of an Hg-HID lamp.  The inner envelope is of quartz; the outer envelope of borosilicate glass (adapted from Kaufman and Christensen, 1972).</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81000"/>
            <a:ext cx="8869680" cy="3820065"/>
          </a:xfrm>
        </p:spPr>
      </p:pic>
      <p:sp>
        <p:nvSpPr>
          <p:cNvPr id="5" name="Slide Number Placeholder 4"/>
          <p:cNvSpPr>
            <a:spLocks noGrp="1"/>
          </p:cNvSpPr>
          <p:nvPr>
            <p:ph type="sldNum" sz="quarter" idx="12"/>
          </p:nvPr>
        </p:nvSpPr>
        <p:spPr/>
        <p:txBody>
          <a:bodyPr/>
          <a:lstStyle/>
          <a:p>
            <a:fld id="{26B595D7-BC6C-4A2D-9AFE-BDA73F397A7F}" type="slidenum">
              <a:rPr lang="en-US" smtClean="0"/>
              <a:t>8</a:t>
            </a:fld>
            <a:endParaRPr lang="en-US"/>
          </a:p>
        </p:txBody>
      </p:sp>
    </p:spTree>
    <p:extLst>
      <p:ext uri="{BB962C8B-B14F-4D97-AF65-F5344CB8AC3E}">
        <p14:creationId xmlns:p14="http://schemas.microsoft.com/office/powerpoint/2010/main" val="329913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686800" cy="1143000"/>
          </a:xfrm>
        </p:spPr>
        <p:txBody>
          <a:bodyPr>
            <a:normAutofit fontScale="90000"/>
          </a:bodyPr>
          <a:lstStyle/>
          <a:p>
            <a:pPr algn="l"/>
            <a:r>
              <a:rPr lang="en-US" sz="2200" b="1" dirty="0" smtClean="0"/>
              <a:t/>
            </a:r>
            <a:br>
              <a:rPr lang="en-US" sz="2200" b="1" dirty="0" smtClean="0"/>
            </a:br>
            <a:r>
              <a:rPr lang="en-US" sz="2700" b="1" dirty="0" smtClean="0">
                <a:latin typeface="Arial" panose="020B0604020202020204" pitchFamily="34" charset="0"/>
                <a:cs typeface="Arial" panose="020B0604020202020204" pitchFamily="34" charset="0"/>
              </a:rPr>
              <a:t>Figure 3-7  </a:t>
            </a:r>
            <a:r>
              <a:rPr lang="en-US" sz="2700" i="1" dirty="0" smtClean="0">
                <a:latin typeface="Times New Roman" panose="02020603050405020304" pitchFamily="18" charset="0"/>
                <a:cs typeface="Times New Roman" panose="02020603050405020304" pitchFamily="18" charset="0"/>
              </a:rPr>
              <a:t>Diagram of a gas arc lamp with water jacket for cooling</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8778240" cy="1798452"/>
          </a:xfrm>
        </p:spPr>
      </p:pic>
      <p:sp>
        <p:nvSpPr>
          <p:cNvPr id="5" name="Slide Number Placeholder 4"/>
          <p:cNvSpPr>
            <a:spLocks noGrp="1"/>
          </p:cNvSpPr>
          <p:nvPr>
            <p:ph type="sldNum" sz="quarter" idx="12"/>
          </p:nvPr>
        </p:nvSpPr>
        <p:spPr/>
        <p:txBody>
          <a:bodyPr/>
          <a:lstStyle/>
          <a:p>
            <a:fld id="{26B595D7-BC6C-4A2D-9AFE-BDA73F397A7F}" type="slidenum">
              <a:rPr lang="en-US" smtClean="0"/>
              <a:t>9</a:t>
            </a:fld>
            <a:endParaRPr lang="en-US"/>
          </a:p>
        </p:txBody>
      </p:sp>
    </p:spTree>
    <p:extLst>
      <p:ext uri="{BB962C8B-B14F-4D97-AF65-F5344CB8AC3E}">
        <p14:creationId xmlns:p14="http://schemas.microsoft.com/office/powerpoint/2010/main" val="2721469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250</Words>
  <Application>Microsoft Office PowerPoint</Application>
  <PresentationFormat>On-screen Show (4:3)</PresentationFormat>
  <Paragraphs>64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Light Sources and Laser Safety</vt:lpstr>
      <vt:lpstr>PowerPoint Presentation</vt:lpstr>
      <vt:lpstr>Figure 3-1 Light Waves</vt:lpstr>
      <vt:lpstr>  Figure 3-2  White light, laser light, and light emitted by an incandescent bulb  </vt:lpstr>
      <vt:lpstr>Figure 3-3  Concentrated directionality of laser light</vt:lpstr>
      <vt:lpstr>Figure 3-4  Adding coherent and incoherent light waves</vt:lpstr>
      <vt:lpstr> Figure 3-5   Types of incandescent filaments.  Filaments are arranged upon support structures within the bulb in a variety of ways.  The filament itself may be either straight, coiled, or coiled coil.</vt:lpstr>
      <vt:lpstr>   Figure 3-6   Mercury HID lamp.  This cutaway drawing shows the construction of an Hg-HID lamp.  The inner envelope is of quartz; the outer envelope of borosilicate glass (adapted from Kaufman and Christensen, 1972). </vt:lpstr>
      <vt:lpstr> Figure 3-7  Diagram of a gas arc lamp with water jacket for cooling </vt:lpstr>
      <vt:lpstr>Figure 3-8  Simplified theory of LED operation</vt:lpstr>
      <vt:lpstr>Figure 3-9  Schematic diagram of the eye</vt:lpstr>
      <vt:lpstr>Figure 3-10  Absorption characteristics of the eye for different wavelengths</vt:lpstr>
      <vt:lpstr>Figure 3-11  Important regions of the electromagnetic spectrum</vt:lpstr>
      <vt:lpstr>Figure 3-12  Focusing of parallel light rays from a distant source or laser beam to a small spot on the retina</vt:lpstr>
      <vt:lpstr>Figure 3-13  Intrabeam viewing conditions with eye intercepting a laser beam</vt:lpstr>
      <vt:lpstr>Figure 3-14  Anatomy of the skin</vt:lpstr>
      <vt:lpstr>Figure 3-15  Absorption of light in transparent materials</vt:lpstr>
      <vt:lpstr>Figure 3-16  Using an optical filter to reduce beam irradiance</vt:lpstr>
      <vt:lpstr>Figure 3-17  Laser area warning signs for lasers approved prior to 2000.  Some may still be in use in laser environments.</vt:lpstr>
      <vt:lpstr>Figure 3-18  General structure (top) and samples (bottom) of the new DANGER, CAUTION, and NOTICE warning signs adopted in the year 2000 (Note: The actual signs are in color, as described in the text.  The colors do not show up on the black-and-white versions shown here.)</vt:lpstr>
      <vt:lpstr>Figure 3-19  Causes of most laser accidents</vt:lpstr>
      <vt:lpstr>Figure 3-20 (Laboratory 1-3A: Irradiance)</vt:lpstr>
      <vt:lpstr>Figure 3-21 (Laboratory 1-3C: Windows and Mirrors)</vt:lpstr>
      <vt:lpstr>Figure 3-22 (Laboratory 1-3C: Windows and Mirrors)</vt:lpstr>
      <vt:lpstr>Figure 3-23 (Laboratory 1-3C: Windows and Mirrors)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Light and Lasers, 2nd Edition</dc:title>
  <dc:creator>Jayne McElroy</dc:creator>
  <cp:lastModifiedBy>optec</cp:lastModifiedBy>
  <cp:revision>70</cp:revision>
  <dcterms:created xsi:type="dcterms:W3CDTF">2016-06-20T13:37:05Z</dcterms:created>
  <dcterms:modified xsi:type="dcterms:W3CDTF">2019-04-10T19:08:51Z</dcterms:modified>
</cp:coreProperties>
</file>