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9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2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92204C-1859-4BD7-B597-F304B2DB33BA}" type="datetimeFigureOut">
              <a:rPr lang="en-US" smtClean="0"/>
              <a:t>4/10/2019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69798-CE40-424E-9120-F407158A0C41}" type="slidenum">
              <a:rPr lang="en-US" smtClean="0"/>
              <a:t>‹#›</a:t>
            </a:fld>
            <a:endParaRPr lang="en-US"/>
          </a:p>
        </p:txBody>
      </p:sp>
    </p:spTree>
    <p:extLst>
      <p:ext uri="{BB962C8B-B14F-4D97-AF65-F5344CB8AC3E}">
        <p14:creationId xmlns:p14="http://schemas.microsoft.com/office/powerpoint/2010/main" val="2096371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6AC4B2-521D-4B96-901A-01EE8FCA6158}" type="datetime1">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8CCBD-D7A4-4B94-A42E-5BB6E92893FF}" type="slidenum">
              <a:rPr lang="en-US" smtClean="0"/>
              <a:t>‹#›</a:t>
            </a:fld>
            <a:endParaRPr lang="en-US"/>
          </a:p>
        </p:txBody>
      </p:sp>
    </p:spTree>
    <p:extLst>
      <p:ext uri="{BB962C8B-B14F-4D97-AF65-F5344CB8AC3E}">
        <p14:creationId xmlns:p14="http://schemas.microsoft.com/office/powerpoint/2010/main" val="402258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C5EE95-28B8-4D60-AAED-F77F92F2A3F3}" type="datetime1">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8CCBD-D7A4-4B94-A42E-5BB6E92893FF}" type="slidenum">
              <a:rPr lang="en-US" smtClean="0"/>
              <a:t>‹#›</a:t>
            </a:fld>
            <a:endParaRPr lang="en-US"/>
          </a:p>
        </p:txBody>
      </p:sp>
    </p:spTree>
    <p:extLst>
      <p:ext uri="{BB962C8B-B14F-4D97-AF65-F5344CB8AC3E}">
        <p14:creationId xmlns:p14="http://schemas.microsoft.com/office/powerpoint/2010/main" val="1511325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901D41-7589-450B-B753-90FF52591969}" type="datetime1">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8CCBD-D7A4-4B94-A42E-5BB6E92893FF}" type="slidenum">
              <a:rPr lang="en-US" smtClean="0"/>
              <a:t>‹#›</a:t>
            </a:fld>
            <a:endParaRPr lang="en-US"/>
          </a:p>
        </p:txBody>
      </p:sp>
    </p:spTree>
    <p:extLst>
      <p:ext uri="{BB962C8B-B14F-4D97-AF65-F5344CB8AC3E}">
        <p14:creationId xmlns:p14="http://schemas.microsoft.com/office/powerpoint/2010/main" val="302340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2DF61-547D-43B7-8DEC-18459DC609C3}" type="datetime1">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8CCBD-D7A4-4B94-A42E-5BB6E92893FF}" type="slidenum">
              <a:rPr lang="en-US" smtClean="0"/>
              <a:t>‹#›</a:t>
            </a:fld>
            <a:endParaRPr lang="en-US"/>
          </a:p>
        </p:txBody>
      </p:sp>
    </p:spTree>
    <p:extLst>
      <p:ext uri="{BB962C8B-B14F-4D97-AF65-F5344CB8AC3E}">
        <p14:creationId xmlns:p14="http://schemas.microsoft.com/office/powerpoint/2010/main" val="3454793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001666-8DF8-4EAE-A6BD-8201D719896D}" type="datetime1">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8CCBD-D7A4-4B94-A42E-5BB6E92893FF}" type="slidenum">
              <a:rPr lang="en-US" smtClean="0"/>
              <a:t>‹#›</a:t>
            </a:fld>
            <a:endParaRPr lang="en-US"/>
          </a:p>
        </p:txBody>
      </p:sp>
    </p:spTree>
    <p:extLst>
      <p:ext uri="{BB962C8B-B14F-4D97-AF65-F5344CB8AC3E}">
        <p14:creationId xmlns:p14="http://schemas.microsoft.com/office/powerpoint/2010/main" val="2638829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5451D8-C6D9-4E0C-A3C9-740049F086C3}" type="datetime1">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8CCBD-D7A4-4B94-A42E-5BB6E92893FF}" type="slidenum">
              <a:rPr lang="en-US" smtClean="0"/>
              <a:t>‹#›</a:t>
            </a:fld>
            <a:endParaRPr lang="en-US"/>
          </a:p>
        </p:txBody>
      </p:sp>
    </p:spTree>
    <p:extLst>
      <p:ext uri="{BB962C8B-B14F-4D97-AF65-F5344CB8AC3E}">
        <p14:creationId xmlns:p14="http://schemas.microsoft.com/office/powerpoint/2010/main" val="3544980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7D3A47-7950-443F-81BA-797F7668FACD}" type="datetime1">
              <a:rPr lang="en-US" smtClean="0"/>
              <a:t>4/10/2019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8CCBD-D7A4-4B94-A42E-5BB6E92893FF}" type="slidenum">
              <a:rPr lang="en-US" smtClean="0"/>
              <a:t>‹#›</a:t>
            </a:fld>
            <a:endParaRPr lang="en-US"/>
          </a:p>
        </p:txBody>
      </p:sp>
    </p:spTree>
    <p:extLst>
      <p:ext uri="{BB962C8B-B14F-4D97-AF65-F5344CB8AC3E}">
        <p14:creationId xmlns:p14="http://schemas.microsoft.com/office/powerpoint/2010/main" val="394122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0DC042-04EA-485E-96B4-ADF9979F9E3A}" type="datetime1">
              <a:rPr lang="en-US" smtClean="0"/>
              <a:t>4/10/2019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48CCBD-D7A4-4B94-A42E-5BB6E92893FF}" type="slidenum">
              <a:rPr lang="en-US" smtClean="0"/>
              <a:t>‹#›</a:t>
            </a:fld>
            <a:endParaRPr lang="en-US"/>
          </a:p>
        </p:txBody>
      </p:sp>
    </p:spTree>
    <p:extLst>
      <p:ext uri="{BB962C8B-B14F-4D97-AF65-F5344CB8AC3E}">
        <p14:creationId xmlns:p14="http://schemas.microsoft.com/office/powerpoint/2010/main" val="1681022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026AB1-01DF-4869-ABC6-130D5D2CAE6B}" type="datetime1">
              <a:rPr lang="en-US" smtClean="0"/>
              <a:t>4/10/2019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8CCBD-D7A4-4B94-A42E-5BB6E92893FF}" type="slidenum">
              <a:rPr lang="en-US" smtClean="0"/>
              <a:t>‹#›</a:t>
            </a:fld>
            <a:endParaRPr lang="en-US"/>
          </a:p>
        </p:txBody>
      </p:sp>
    </p:spTree>
    <p:extLst>
      <p:ext uri="{BB962C8B-B14F-4D97-AF65-F5344CB8AC3E}">
        <p14:creationId xmlns:p14="http://schemas.microsoft.com/office/powerpoint/2010/main" val="3511038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A3320-26B6-4455-8057-777248A1388C}" type="datetime1">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8CCBD-D7A4-4B94-A42E-5BB6E92893FF}" type="slidenum">
              <a:rPr lang="en-US" smtClean="0"/>
              <a:t>‹#›</a:t>
            </a:fld>
            <a:endParaRPr lang="en-US"/>
          </a:p>
        </p:txBody>
      </p:sp>
    </p:spTree>
    <p:extLst>
      <p:ext uri="{BB962C8B-B14F-4D97-AF65-F5344CB8AC3E}">
        <p14:creationId xmlns:p14="http://schemas.microsoft.com/office/powerpoint/2010/main" val="3586780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C8A74-EB92-49C6-8BB3-F24C463CC029}" type="datetime1">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8CCBD-D7A4-4B94-A42E-5BB6E92893FF}" type="slidenum">
              <a:rPr lang="en-US" smtClean="0"/>
              <a:t>‹#›</a:t>
            </a:fld>
            <a:endParaRPr lang="en-US"/>
          </a:p>
        </p:txBody>
      </p:sp>
    </p:spTree>
    <p:extLst>
      <p:ext uri="{BB962C8B-B14F-4D97-AF65-F5344CB8AC3E}">
        <p14:creationId xmlns:p14="http://schemas.microsoft.com/office/powerpoint/2010/main" val="2226681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11C73-C4D9-4F38-8CE4-8C6E94567D64}" type="datetime1">
              <a:rPr lang="en-US" smtClean="0"/>
              <a:t>4/10/2019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8CCBD-D7A4-4B94-A42E-5BB6E92893FF}" type="slidenum">
              <a:rPr lang="en-US" smtClean="0"/>
              <a:t>‹#›</a:t>
            </a:fld>
            <a:endParaRPr lang="en-US"/>
          </a:p>
        </p:txBody>
      </p:sp>
    </p:spTree>
    <p:extLst>
      <p:ext uri="{BB962C8B-B14F-4D97-AF65-F5344CB8AC3E}">
        <p14:creationId xmlns:p14="http://schemas.microsoft.com/office/powerpoint/2010/main" val="2434933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nc-nd/4.0" TargetMode="External"/><Relationship Id="rId2" Type="http://schemas.openxmlformats.org/officeDocument/2006/relationships/hyperlink" Target="http://www.op-tec.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686800" cy="1470025"/>
          </a:xfrm>
        </p:spPr>
        <p:txBody>
          <a:bodyPr>
            <a:normAutofit/>
          </a:bodyPr>
          <a:lstStyle/>
          <a:p>
            <a:r>
              <a:rPr lang="en-US" sz="4500" b="1" dirty="0" smtClean="0">
                <a:latin typeface="Arial" panose="020B0604020202020204" pitchFamily="34" charset="0"/>
                <a:cs typeface="Arial" panose="020B0604020202020204" pitchFamily="34" charset="0"/>
              </a:rPr>
              <a:t>Basic Geometrical </a:t>
            </a:r>
            <a:br>
              <a:rPr lang="en-US" sz="4500" b="1" dirty="0" smtClean="0">
                <a:latin typeface="Arial" panose="020B0604020202020204" pitchFamily="34" charset="0"/>
                <a:cs typeface="Arial" panose="020B0604020202020204" pitchFamily="34" charset="0"/>
              </a:rPr>
            </a:br>
            <a:r>
              <a:rPr lang="en-US" sz="4500" b="1" dirty="0" smtClean="0">
                <a:latin typeface="Arial" panose="020B0604020202020204" pitchFamily="34" charset="0"/>
                <a:cs typeface="Arial" panose="020B0604020202020204" pitchFamily="34" charset="0"/>
              </a:rPr>
              <a:t>Optics</a:t>
            </a:r>
            <a:endParaRPr lang="en-US" sz="45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04800" y="3124200"/>
            <a:ext cx="8458200" cy="1752600"/>
          </a:xfrm>
        </p:spPr>
        <p:txBody>
          <a:bodyPr>
            <a:noAutofit/>
          </a:bodyPr>
          <a:lstStyle/>
          <a:p>
            <a:r>
              <a:rPr lang="en-US" sz="2800" b="1" dirty="0" smtClean="0">
                <a:solidFill>
                  <a:schemeClr val="tx1"/>
                </a:solidFill>
                <a:latin typeface="Arial" panose="020B0604020202020204" pitchFamily="34" charset="0"/>
                <a:cs typeface="Arial" panose="020B0604020202020204" pitchFamily="34" charset="0"/>
              </a:rPr>
              <a:t>Module 1-4</a:t>
            </a:r>
          </a:p>
          <a:p>
            <a:r>
              <a:rPr lang="en-US" sz="2800" b="1" dirty="0" smtClean="0">
                <a:solidFill>
                  <a:schemeClr val="tx1"/>
                </a:solidFill>
                <a:latin typeface="Arial" panose="020B0604020202020204" pitchFamily="34" charset="0"/>
                <a:cs typeface="Arial" panose="020B0604020202020204" pitchFamily="34" charset="0"/>
              </a:rPr>
              <a:t>of</a:t>
            </a:r>
          </a:p>
          <a:p>
            <a:r>
              <a:rPr lang="en-US" sz="2800" b="1" dirty="0" smtClean="0">
                <a:solidFill>
                  <a:schemeClr val="tx1"/>
                </a:solidFill>
                <a:latin typeface="Arial" panose="020B0604020202020204" pitchFamily="34" charset="0"/>
                <a:cs typeface="Arial" panose="020B0604020202020204" pitchFamily="34" charset="0"/>
              </a:rPr>
              <a:t>Course 1, </a:t>
            </a:r>
            <a:r>
              <a:rPr lang="en-US" sz="2800" b="1" i="1" dirty="0" smtClean="0">
                <a:solidFill>
                  <a:schemeClr val="tx1"/>
                </a:solidFill>
                <a:latin typeface="Arial" panose="020B0604020202020204" pitchFamily="34" charset="0"/>
                <a:cs typeface="Arial" panose="020B0604020202020204" pitchFamily="34" charset="0"/>
              </a:rPr>
              <a:t>Fundamentals of Light and Lasers</a:t>
            </a:r>
          </a:p>
          <a:p>
            <a:endParaRPr lang="en-US" sz="2800" b="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A48CCBD-D7A4-4B94-A42E-5BB6E92893FF}" type="slidenum">
              <a:rPr lang="en-US" smtClean="0"/>
              <a:t>1</a:t>
            </a:fld>
            <a:endParaRPr lang="en-US"/>
          </a:p>
        </p:txBody>
      </p:sp>
      <p:cxnSp>
        <p:nvCxnSpPr>
          <p:cNvPr id="6" name="Straight Connector 5"/>
          <p:cNvCxnSpPr/>
          <p:nvPr/>
        </p:nvCxnSpPr>
        <p:spPr>
          <a:xfrm>
            <a:off x="3657600" y="2667000"/>
            <a:ext cx="18288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0369" y="5581650"/>
            <a:ext cx="2874992" cy="895349"/>
          </a:xfrm>
          <a:prstGeom prst="rect">
            <a:avLst/>
          </a:prstGeom>
        </p:spPr>
      </p:pic>
      <p:sp>
        <p:nvSpPr>
          <p:cNvPr id="8" name="TextBox 7"/>
          <p:cNvSpPr txBox="1"/>
          <p:nvPr/>
        </p:nvSpPr>
        <p:spPr>
          <a:xfrm>
            <a:off x="6939508" y="6421308"/>
            <a:ext cx="1336713"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www.op-tec.org</a:t>
            </a:r>
            <a:endParaRPr lang="en-US" sz="14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79" y="5673760"/>
            <a:ext cx="990717" cy="996685"/>
          </a:xfrm>
          <a:prstGeom prst="rect">
            <a:avLst/>
          </a:prstGeom>
        </p:spPr>
      </p:pic>
    </p:spTree>
    <p:extLst>
      <p:ext uri="{BB962C8B-B14F-4D97-AF65-F5344CB8AC3E}">
        <p14:creationId xmlns:p14="http://schemas.microsoft.com/office/powerpoint/2010/main" val="1084438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228600" y="4648200"/>
                <a:ext cx="8686800" cy="1143000"/>
              </a:xfrm>
            </p:spPr>
            <p:txBody>
              <a:bodyPr>
                <a:normAutofit/>
              </a:bodyPr>
              <a:lstStyle/>
              <a:p>
                <a:pPr algn="l"/>
                <a:r>
                  <a:rPr lang="en-US" sz="2400" b="1" dirty="0" smtClean="0">
                    <a:latin typeface="Arial" panose="020B0604020202020204" pitchFamily="34" charset="0"/>
                    <a:cs typeface="Arial" panose="020B0604020202020204" pitchFamily="34" charset="0"/>
                  </a:rPr>
                  <a:t>Figure 4-8  </a:t>
                </a:r>
                <a:r>
                  <a:rPr lang="en-US" sz="2400" i="1" dirty="0" smtClean="0">
                    <a:latin typeface="Times New Roman" panose="02020603050405020304" pitchFamily="18" charset="0"/>
                    <a:cs typeface="Times New Roman" panose="02020603050405020304" pitchFamily="18" charset="0"/>
                  </a:rPr>
                  <a:t>Refraction at an interface between media of different refractive indexes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a:rPr>
                          <m:t>𝑛</m:t>
                        </m:r>
                      </m:e>
                      <m:sub>
                        <m:r>
                          <a:rPr lang="en-US" sz="2400" i="1" smtClean="0">
                            <a:latin typeface="Cambria Math"/>
                          </a:rPr>
                          <m:t>1</m:t>
                        </m:r>
                      </m:sub>
                    </m:sSub>
                  </m:oMath>
                </a14:m>
                <a:r>
                  <a:rPr lang="en-US" sz="2400" i="1" dirty="0" smtClean="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a:rPr>
                          <m:t>𝑛</m:t>
                        </m:r>
                      </m:e>
                      <m:sub>
                        <m:r>
                          <a:rPr lang="en-US" sz="2400" i="1" smtClean="0">
                            <a:latin typeface="Cambria Math"/>
                          </a:rPr>
                          <m:t>2</m:t>
                        </m:r>
                      </m:sub>
                    </m:sSub>
                  </m:oMath>
                </a14:m>
                <a:endParaRPr lang="en-US" sz="2400" b="1" dirty="0">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228600" y="4648200"/>
                <a:ext cx="8686800" cy="1143000"/>
              </a:xfrm>
              <a:blipFill rotWithShape="1">
                <a:blip r:embed="rId2"/>
                <a:stretch>
                  <a:fillRect l="-1123"/>
                </a:stretch>
              </a:blipFill>
            </p:spPr>
            <p:txBody>
              <a:bodyPr/>
              <a:lstStyle/>
              <a:p>
                <a:r>
                  <a:rPr lang="en-US">
                    <a:noFill/>
                  </a:rPr>
                  <a:t> </a:t>
                </a:r>
              </a:p>
            </p:txBody>
          </p:sp>
        </mc:Fallback>
      </mc:AlternateContent>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 y="533400"/>
            <a:ext cx="8869680" cy="3442942"/>
          </a:xfrm>
        </p:spPr>
      </p:pic>
      <p:sp>
        <p:nvSpPr>
          <p:cNvPr id="5" name="Slide Number Placeholder 4"/>
          <p:cNvSpPr>
            <a:spLocks noGrp="1"/>
          </p:cNvSpPr>
          <p:nvPr>
            <p:ph type="sldNum" sz="quarter" idx="12"/>
          </p:nvPr>
        </p:nvSpPr>
        <p:spPr/>
        <p:txBody>
          <a:bodyPr/>
          <a:lstStyle/>
          <a:p>
            <a:fld id="{5A48CCBD-D7A4-4B94-A42E-5BB6E92893FF}" type="slidenum">
              <a:rPr lang="en-US" smtClean="0"/>
              <a:t>10</a:t>
            </a:fld>
            <a:endParaRPr lang="en-US"/>
          </a:p>
        </p:txBody>
      </p:sp>
    </p:spTree>
    <p:extLst>
      <p:ext uri="{BB962C8B-B14F-4D97-AF65-F5344CB8AC3E}">
        <p14:creationId xmlns:p14="http://schemas.microsoft.com/office/powerpoint/2010/main" val="437488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876800"/>
            <a:ext cx="8686800" cy="1143000"/>
          </a:xfrm>
        </p:spPr>
        <p:txBody>
          <a:bodyPr>
            <a:normAutofit/>
          </a:bodyPr>
          <a:lstStyle/>
          <a:p>
            <a:r>
              <a:rPr lang="en-US" sz="2400" b="1" dirty="0" smtClean="0">
                <a:latin typeface="Arial" panose="020B0604020202020204" pitchFamily="34" charset="0"/>
                <a:cs typeface="Arial" panose="020B0604020202020204" pitchFamily="34" charset="0"/>
              </a:rPr>
              <a:t>Figure 4-9 </a:t>
            </a:r>
            <a:r>
              <a:rPr lang="en-US" sz="2400" i="1" dirty="0" smtClean="0">
                <a:latin typeface="Times New Roman" panose="02020603050405020304" pitchFamily="18" charset="0"/>
                <a:cs typeface="Times New Roman" panose="02020603050405020304" pitchFamily="18" charset="0"/>
              </a:rPr>
              <a:t>Snell’s law: formula and geometry</a:t>
            </a:r>
            <a:endParaRPr lang="en-US" sz="2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80" y="914400"/>
            <a:ext cx="8778240" cy="3452061"/>
          </a:xfrm>
        </p:spPr>
      </p:pic>
      <p:sp>
        <p:nvSpPr>
          <p:cNvPr id="8" name="Slide Number Placeholder 7"/>
          <p:cNvSpPr>
            <a:spLocks noGrp="1"/>
          </p:cNvSpPr>
          <p:nvPr>
            <p:ph type="sldNum" sz="quarter" idx="12"/>
          </p:nvPr>
        </p:nvSpPr>
        <p:spPr/>
        <p:txBody>
          <a:bodyPr/>
          <a:lstStyle/>
          <a:p>
            <a:fld id="{5A48CCBD-D7A4-4B94-A42E-5BB6E92893FF}" type="slidenum">
              <a:rPr lang="en-US" smtClean="0"/>
              <a:t>11</a:t>
            </a:fld>
            <a:endParaRPr lang="en-US"/>
          </a:p>
        </p:txBody>
      </p:sp>
    </p:spTree>
    <p:extLst>
      <p:ext uri="{BB962C8B-B14F-4D97-AF65-F5344CB8AC3E}">
        <p14:creationId xmlns:p14="http://schemas.microsoft.com/office/powerpoint/2010/main" val="3751182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800600"/>
            <a:ext cx="8686800" cy="1143000"/>
          </a:xfrm>
        </p:spPr>
        <p:txBody>
          <a:bodyPr>
            <a:normAutofit/>
          </a:bodyPr>
          <a:lstStyle/>
          <a:p>
            <a:r>
              <a:rPr lang="en-US" sz="2400" b="1" dirty="0" smtClean="0">
                <a:latin typeface="Arial" panose="020B0604020202020204" pitchFamily="34" charset="0"/>
                <a:cs typeface="Arial" panose="020B0604020202020204" pitchFamily="34" charset="0"/>
              </a:rPr>
              <a:t>Figure 4-10  </a:t>
            </a:r>
            <a:r>
              <a:rPr lang="en-US" sz="2400" i="1" dirty="0" smtClean="0">
                <a:latin typeface="Times New Roman" panose="02020603050405020304" pitchFamily="18" charset="0"/>
                <a:cs typeface="Times New Roman" panose="02020603050405020304" pitchFamily="18" charset="0"/>
              </a:rPr>
              <a:t>Critical angle </a:t>
            </a:r>
            <a:r>
              <a:rPr lang="en-US" sz="2400" dirty="0" err="1" smtClean="0">
                <a:latin typeface="Times New Roman" panose="02020603050405020304" pitchFamily="18" charset="0"/>
                <a:cs typeface="Times New Roman" panose="02020603050405020304" pitchFamily="18" charset="0"/>
              </a:rPr>
              <a:t>i</a:t>
            </a:r>
            <a:r>
              <a:rPr lang="en-US" sz="2400" baseline="-25000" dirty="0" err="1" smtClean="0">
                <a:latin typeface="Times New Roman" panose="02020603050405020304" pitchFamily="18" charset="0"/>
                <a:cs typeface="Times New Roman" panose="02020603050405020304" pitchFamily="18" charset="0"/>
              </a:rPr>
              <a:t>c</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and total internal reflection</a:t>
            </a:r>
            <a:endParaRPr lang="en-US" sz="2400" i="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380999"/>
            <a:ext cx="8869680" cy="4079926"/>
          </a:xfrm>
        </p:spPr>
      </p:pic>
      <p:sp>
        <p:nvSpPr>
          <p:cNvPr id="5" name="Slide Number Placeholder 4"/>
          <p:cNvSpPr>
            <a:spLocks noGrp="1"/>
          </p:cNvSpPr>
          <p:nvPr>
            <p:ph type="sldNum" sz="quarter" idx="12"/>
          </p:nvPr>
        </p:nvSpPr>
        <p:spPr/>
        <p:txBody>
          <a:bodyPr/>
          <a:lstStyle/>
          <a:p>
            <a:fld id="{5A48CCBD-D7A4-4B94-A42E-5BB6E92893FF}" type="slidenum">
              <a:rPr lang="en-US" smtClean="0"/>
              <a:t>12</a:t>
            </a:fld>
            <a:endParaRPr lang="en-US"/>
          </a:p>
        </p:txBody>
      </p:sp>
    </p:spTree>
    <p:extLst>
      <p:ext uri="{BB962C8B-B14F-4D97-AF65-F5344CB8AC3E}">
        <p14:creationId xmlns:p14="http://schemas.microsoft.com/office/powerpoint/2010/main" val="1323539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5029200"/>
            <a:ext cx="8686800" cy="1143000"/>
          </a:xfrm>
        </p:spPr>
        <p:txBody>
          <a:bodyPr>
            <a:normAutofit/>
          </a:bodyPr>
          <a:lstStyle/>
          <a:p>
            <a:r>
              <a:rPr lang="en-US" sz="2400" b="1" dirty="0" smtClean="0">
                <a:latin typeface="Arial" panose="020B0604020202020204" pitchFamily="34" charset="0"/>
                <a:cs typeface="Arial" panose="020B0604020202020204" pitchFamily="34" charset="0"/>
              </a:rPr>
              <a:t>Figure 4-11  </a:t>
            </a:r>
            <a:r>
              <a:rPr lang="en-US" sz="2400" i="1" dirty="0" smtClean="0">
                <a:latin typeface="Times New Roman" panose="02020603050405020304" pitchFamily="18" charset="0"/>
                <a:cs typeface="Times New Roman" panose="02020603050405020304" pitchFamily="18" charset="0"/>
              </a:rPr>
              <a:t>Refraction of light through a prism</a:t>
            </a:r>
            <a:endParaRPr lang="en-US" sz="2400" b="1" i="1"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457200"/>
            <a:ext cx="8869680" cy="3375801"/>
          </a:xfrm>
        </p:spPr>
      </p:pic>
      <p:sp>
        <p:nvSpPr>
          <p:cNvPr id="7" name="Slide Number Placeholder 6"/>
          <p:cNvSpPr>
            <a:spLocks noGrp="1"/>
          </p:cNvSpPr>
          <p:nvPr>
            <p:ph type="sldNum" sz="quarter" idx="12"/>
          </p:nvPr>
        </p:nvSpPr>
        <p:spPr/>
        <p:txBody>
          <a:bodyPr/>
          <a:lstStyle/>
          <a:p>
            <a:fld id="{5A48CCBD-D7A4-4B94-A42E-5BB6E92893FF}" type="slidenum">
              <a:rPr lang="en-US" smtClean="0"/>
              <a:t>13</a:t>
            </a:fld>
            <a:endParaRPr lang="en-US"/>
          </a:p>
        </p:txBody>
      </p:sp>
    </p:spTree>
    <p:extLst>
      <p:ext uri="{BB962C8B-B14F-4D97-AF65-F5344CB8AC3E}">
        <p14:creationId xmlns:p14="http://schemas.microsoft.com/office/powerpoint/2010/main" val="889314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029200"/>
            <a:ext cx="8686800" cy="990600"/>
          </a:xfrm>
        </p:spPr>
        <p:txBody>
          <a:bodyPr>
            <a:normAutofit/>
          </a:bodyPr>
          <a:lstStyle/>
          <a:p>
            <a:pPr algn="l"/>
            <a:r>
              <a:rPr lang="en-US" sz="2400" b="1" dirty="0" smtClean="0">
                <a:latin typeface="Arial" panose="020B0604020202020204" pitchFamily="34" charset="0"/>
                <a:cs typeface="Arial" panose="020B0604020202020204" pitchFamily="34" charset="0"/>
              </a:rPr>
              <a:t>Figure 4-12  </a:t>
            </a:r>
            <a:r>
              <a:rPr lang="en-US" sz="2400" i="1" dirty="0" smtClean="0">
                <a:latin typeface="Times New Roman" panose="02020603050405020304" pitchFamily="18" charset="0"/>
                <a:cs typeface="Times New Roman" panose="02020603050405020304" pitchFamily="18" charset="0"/>
              </a:rPr>
              <a:t>Typical dispersion curves and separation of white light after refraction by a prism</a:t>
            </a:r>
            <a:endParaRPr lang="en-US" sz="24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457199"/>
            <a:ext cx="8869680" cy="4098546"/>
          </a:xfrm>
        </p:spPr>
      </p:pic>
      <p:sp>
        <p:nvSpPr>
          <p:cNvPr id="5" name="Slide Number Placeholder 4"/>
          <p:cNvSpPr>
            <a:spLocks noGrp="1"/>
          </p:cNvSpPr>
          <p:nvPr>
            <p:ph type="sldNum" sz="quarter" idx="12"/>
          </p:nvPr>
        </p:nvSpPr>
        <p:spPr/>
        <p:txBody>
          <a:bodyPr/>
          <a:lstStyle/>
          <a:p>
            <a:fld id="{5A48CCBD-D7A4-4B94-A42E-5BB6E92893FF}" type="slidenum">
              <a:rPr lang="en-US" smtClean="0"/>
              <a:t>14</a:t>
            </a:fld>
            <a:endParaRPr lang="en-US"/>
          </a:p>
        </p:txBody>
      </p:sp>
    </p:spTree>
    <p:extLst>
      <p:ext uri="{BB962C8B-B14F-4D97-AF65-F5344CB8AC3E}">
        <p14:creationId xmlns:p14="http://schemas.microsoft.com/office/powerpoint/2010/main" val="1677676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867400"/>
            <a:ext cx="8686800" cy="762000"/>
          </a:xfrm>
        </p:spPr>
        <p:txBody>
          <a:bodyPr>
            <a:normAutofit/>
          </a:bodyPr>
          <a:lstStyle/>
          <a:p>
            <a:pPr algn="l"/>
            <a:r>
              <a:rPr lang="en-US" sz="2400" b="1" dirty="0" smtClean="0">
                <a:latin typeface="Arial" panose="020B0604020202020204" pitchFamily="34" charset="0"/>
                <a:cs typeface="Arial" panose="020B0604020202020204" pitchFamily="34" charset="0"/>
              </a:rPr>
              <a:t>Figure 4-13  </a:t>
            </a:r>
            <a:r>
              <a:rPr lang="en-US" sz="2400" i="1" dirty="0" smtClean="0">
                <a:latin typeface="Times New Roman" panose="02020603050405020304" pitchFamily="18" charset="0"/>
                <a:cs typeface="Times New Roman" panose="02020603050405020304" pitchFamily="18" charset="0"/>
              </a:rPr>
              <a:t>Image manipulation with refracting prisms</a:t>
            </a:r>
            <a:endParaRPr lang="en-US" sz="2400" b="1"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228600"/>
            <a:ext cx="8869680" cy="5270879"/>
          </a:xfrm>
        </p:spPr>
      </p:pic>
      <p:sp>
        <p:nvSpPr>
          <p:cNvPr id="7" name="Slide Number Placeholder 6"/>
          <p:cNvSpPr>
            <a:spLocks noGrp="1"/>
          </p:cNvSpPr>
          <p:nvPr>
            <p:ph type="sldNum" sz="quarter" idx="12"/>
          </p:nvPr>
        </p:nvSpPr>
        <p:spPr/>
        <p:txBody>
          <a:bodyPr/>
          <a:lstStyle/>
          <a:p>
            <a:fld id="{5A48CCBD-D7A4-4B94-A42E-5BB6E92893FF}" type="slidenum">
              <a:rPr lang="en-US" smtClean="0"/>
              <a:t>15</a:t>
            </a:fld>
            <a:endParaRPr lang="en-US"/>
          </a:p>
        </p:txBody>
      </p:sp>
    </p:spTree>
    <p:extLst>
      <p:ext uri="{BB962C8B-B14F-4D97-AF65-F5344CB8AC3E}">
        <p14:creationId xmlns:p14="http://schemas.microsoft.com/office/powerpoint/2010/main" val="2519557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562600"/>
            <a:ext cx="8686800" cy="1143000"/>
          </a:xfrm>
        </p:spPr>
        <p:txBody>
          <a:bodyPr>
            <a:normAutofit/>
          </a:bodyPr>
          <a:lstStyle/>
          <a:p>
            <a:r>
              <a:rPr lang="en-US" sz="2400" b="1" dirty="0" smtClean="0">
                <a:latin typeface="Arial" panose="020B0604020202020204" pitchFamily="34" charset="0"/>
                <a:cs typeface="Arial" panose="020B0604020202020204" pitchFamily="34" charset="0"/>
              </a:rPr>
              <a:t>Figure 4-14  </a:t>
            </a:r>
            <a:r>
              <a:rPr lang="en-US" sz="2400" i="1" dirty="0" smtClean="0">
                <a:latin typeface="Times New Roman" panose="02020603050405020304" pitchFamily="18" charset="0"/>
                <a:cs typeface="Times New Roman" panose="02020603050405020304" pitchFamily="18" charset="0"/>
              </a:rPr>
              <a:t>The use of </a:t>
            </a:r>
            <a:r>
              <a:rPr lang="en-US" sz="2400" i="1" dirty="0" err="1" smtClean="0">
                <a:latin typeface="Times New Roman" panose="02020603050405020304" pitchFamily="18" charset="0"/>
                <a:cs typeface="Times New Roman" panose="02020603050405020304" pitchFamily="18" charset="0"/>
              </a:rPr>
              <a:t>Porro</a:t>
            </a:r>
            <a:r>
              <a:rPr lang="en-US" sz="2400" i="1" dirty="0" smtClean="0">
                <a:latin typeface="Times New Roman" panose="02020603050405020304" pitchFamily="18" charset="0"/>
                <a:cs typeface="Times New Roman" panose="02020603050405020304" pitchFamily="18" charset="0"/>
              </a:rPr>
              <a:t> prisms in ordinary binoculars</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152400"/>
            <a:ext cx="5577840" cy="5728393"/>
          </a:xfrm>
        </p:spPr>
      </p:pic>
      <p:sp>
        <p:nvSpPr>
          <p:cNvPr id="5" name="Slide Number Placeholder 4"/>
          <p:cNvSpPr>
            <a:spLocks noGrp="1"/>
          </p:cNvSpPr>
          <p:nvPr>
            <p:ph type="sldNum" sz="quarter" idx="12"/>
          </p:nvPr>
        </p:nvSpPr>
        <p:spPr/>
        <p:txBody>
          <a:bodyPr/>
          <a:lstStyle/>
          <a:p>
            <a:fld id="{5A48CCBD-D7A4-4B94-A42E-5BB6E92893FF}" type="slidenum">
              <a:rPr lang="en-US" smtClean="0"/>
              <a:t>16</a:t>
            </a:fld>
            <a:endParaRPr lang="en-US"/>
          </a:p>
        </p:txBody>
      </p:sp>
    </p:spTree>
    <p:extLst>
      <p:ext uri="{BB962C8B-B14F-4D97-AF65-F5344CB8AC3E}">
        <p14:creationId xmlns:p14="http://schemas.microsoft.com/office/powerpoint/2010/main" val="105304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91200"/>
            <a:ext cx="8686800" cy="897147"/>
          </a:xfrm>
        </p:spPr>
        <p:txBody>
          <a:bodyPr>
            <a:normAutofit/>
          </a:bodyPr>
          <a:lstStyle/>
          <a:p>
            <a:r>
              <a:rPr lang="en-US" sz="2400" b="1" dirty="0" smtClean="0">
                <a:latin typeface="Arial" panose="020B0604020202020204" pitchFamily="34" charset="0"/>
                <a:cs typeface="Arial" panose="020B0604020202020204" pitchFamily="34" charset="0"/>
              </a:rPr>
              <a:t>Figure 4-15  </a:t>
            </a:r>
            <a:r>
              <a:rPr lang="en-US" sz="2400" i="1" dirty="0" smtClean="0">
                <a:latin typeface="Times New Roman" panose="02020603050405020304" pitchFamily="18" charset="0"/>
                <a:cs typeface="Times New Roman" panose="02020603050405020304" pitchFamily="18" charset="0"/>
              </a:rPr>
              <a:t>Image formation in a plane mirror</a:t>
            </a:r>
            <a:endParaRPr lang="en-US" sz="20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93520" y="76200"/>
            <a:ext cx="6126480" cy="5604398"/>
          </a:xfrm>
        </p:spPr>
      </p:pic>
      <p:sp>
        <p:nvSpPr>
          <p:cNvPr id="5" name="Slide Number Placeholder 4"/>
          <p:cNvSpPr>
            <a:spLocks noGrp="1"/>
          </p:cNvSpPr>
          <p:nvPr>
            <p:ph type="sldNum" sz="quarter" idx="12"/>
          </p:nvPr>
        </p:nvSpPr>
        <p:spPr/>
        <p:txBody>
          <a:bodyPr/>
          <a:lstStyle/>
          <a:p>
            <a:fld id="{5A48CCBD-D7A4-4B94-A42E-5BB6E92893FF}" type="slidenum">
              <a:rPr lang="en-US" smtClean="0"/>
              <a:t>17</a:t>
            </a:fld>
            <a:endParaRPr lang="en-US"/>
          </a:p>
        </p:txBody>
      </p:sp>
    </p:spTree>
    <p:extLst>
      <p:ext uri="{BB962C8B-B14F-4D97-AF65-F5344CB8AC3E}">
        <p14:creationId xmlns:p14="http://schemas.microsoft.com/office/powerpoint/2010/main" val="3211646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5213350"/>
            <a:ext cx="8686800" cy="1143000"/>
          </a:xfrm>
        </p:spPr>
        <p:txBody>
          <a:bodyPr>
            <a:normAutofit/>
          </a:bodyPr>
          <a:lstStyle/>
          <a:p>
            <a:r>
              <a:rPr lang="en-US" sz="2400" b="1" dirty="0" smtClean="0">
                <a:latin typeface="Arial" panose="020B0604020202020204" pitchFamily="34" charset="0"/>
                <a:cs typeface="Arial" panose="020B0604020202020204" pitchFamily="34" charset="0"/>
              </a:rPr>
              <a:t>Figure 4-16</a:t>
            </a:r>
            <a:r>
              <a:rPr lang="en-US" sz="2700" b="1" dirty="0" smtClean="0">
                <a:latin typeface="Arial" panose="020B0604020202020204" pitchFamily="34" charset="0"/>
                <a:cs typeface="Arial" panose="020B0604020202020204" pitchFamily="34" charset="0"/>
              </a:rPr>
              <a:t>  </a:t>
            </a:r>
            <a:r>
              <a:rPr lang="en-US" sz="2400" i="1" dirty="0" smtClean="0">
                <a:latin typeface="Times New Roman" panose="02020603050405020304" pitchFamily="18" charset="0"/>
                <a:cs typeface="Times New Roman" panose="02020603050405020304" pitchFamily="18" charset="0"/>
              </a:rPr>
              <a:t>Defining points for concave and convex mirrors</a:t>
            </a:r>
            <a:endParaRPr lang="en-US" sz="24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457200"/>
            <a:ext cx="8869680" cy="3670547"/>
          </a:xfrm>
        </p:spPr>
      </p:pic>
      <p:sp>
        <p:nvSpPr>
          <p:cNvPr id="5" name="Slide Number Placeholder 4"/>
          <p:cNvSpPr>
            <a:spLocks noGrp="1"/>
          </p:cNvSpPr>
          <p:nvPr>
            <p:ph type="sldNum" sz="quarter" idx="12"/>
          </p:nvPr>
        </p:nvSpPr>
        <p:spPr/>
        <p:txBody>
          <a:bodyPr/>
          <a:lstStyle/>
          <a:p>
            <a:fld id="{5A48CCBD-D7A4-4B94-A42E-5BB6E92893FF}" type="slidenum">
              <a:rPr lang="en-US" smtClean="0"/>
              <a:t>18</a:t>
            </a:fld>
            <a:endParaRPr lang="en-US"/>
          </a:p>
        </p:txBody>
      </p:sp>
    </p:spTree>
    <p:extLst>
      <p:ext uri="{BB962C8B-B14F-4D97-AF65-F5344CB8AC3E}">
        <p14:creationId xmlns:p14="http://schemas.microsoft.com/office/powerpoint/2010/main" val="17108086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5410200"/>
            <a:ext cx="8686800" cy="946150"/>
          </a:xfrm>
        </p:spPr>
        <p:txBody>
          <a:bodyPr>
            <a:normAutofit/>
          </a:bodyPr>
          <a:lstStyle/>
          <a:p>
            <a:r>
              <a:rPr lang="en-US" sz="2400" b="1" dirty="0" smtClean="0">
                <a:latin typeface="Arial" panose="020B0604020202020204" pitchFamily="34" charset="0"/>
                <a:cs typeface="Arial" panose="020B0604020202020204" pitchFamily="34" charset="0"/>
              </a:rPr>
              <a:t>Figure 4-17  </a:t>
            </a:r>
            <a:r>
              <a:rPr lang="en-US" sz="2400" i="1" dirty="0" smtClean="0">
                <a:latin typeface="Times New Roman" panose="02020603050405020304" pitchFamily="18" charset="0"/>
                <a:cs typeface="Times New Roman" panose="02020603050405020304" pitchFamily="18" charset="0"/>
              </a:rPr>
              <a:t>Parallel rays and focal points</a:t>
            </a:r>
            <a:endParaRPr lang="en-US" sz="24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304800"/>
            <a:ext cx="8778240" cy="4286578"/>
          </a:xfrm>
        </p:spPr>
      </p:pic>
      <p:sp>
        <p:nvSpPr>
          <p:cNvPr id="5" name="Slide Number Placeholder 4"/>
          <p:cNvSpPr>
            <a:spLocks noGrp="1"/>
          </p:cNvSpPr>
          <p:nvPr>
            <p:ph type="sldNum" sz="quarter" idx="12"/>
          </p:nvPr>
        </p:nvSpPr>
        <p:spPr/>
        <p:txBody>
          <a:bodyPr/>
          <a:lstStyle/>
          <a:p>
            <a:fld id="{5A48CCBD-D7A4-4B94-A42E-5BB6E92893FF}" type="slidenum">
              <a:rPr lang="en-US" smtClean="0"/>
              <a:t>19</a:t>
            </a:fld>
            <a:endParaRPr lang="en-US"/>
          </a:p>
        </p:txBody>
      </p:sp>
    </p:spTree>
    <p:extLst>
      <p:ext uri="{BB962C8B-B14F-4D97-AF65-F5344CB8AC3E}">
        <p14:creationId xmlns:p14="http://schemas.microsoft.com/office/powerpoint/2010/main" val="4182988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A48CCBD-D7A4-4B94-A42E-5BB6E92893FF}" type="slidenum">
              <a:rPr lang="en-US" smtClean="0"/>
              <a:t>2</a:t>
            </a:fld>
            <a:endParaRPr lang="en-US"/>
          </a:p>
        </p:txBody>
      </p:sp>
      <p:sp>
        <p:nvSpPr>
          <p:cNvPr id="3" name="Rectangle 2"/>
          <p:cNvSpPr/>
          <p:nvPr/>
        </p:nvSpPr>
        <p:spPr>
          <a:xfrm>
            <a:off x="914400" y="685800"/>
            <a:ext cx="7315120" cy="433965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2018 University of Central Florida</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hangingPunct="0">
              <a:spcAft>
                <a:spcPts val="600"/>
              </a:spcAft>
            </a:pPr>
            <a:r>
              <a:rPr lang="en-US" sz="1400" dirty="0">
                <a:solidFill>
                  <a:srgbClr val="000000"/>
                </a:solidFill>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This text was developed by the National Center for Optics and Photonics Education (OP-TEC), University of Central Florida, under NSF ATE grant 1303732. Any opinions, findings, and conclusions or recommendations expressed in this material are those of the author(s) and do not necessarily reflect the views of the National Science Foundation.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hangingPunct="0">
              <a:spcAft>
                <a:spcPts val="600"/>
              </a:spcAft>
            </a:pPr>
            <a:r>
              <a:rPr lang="en-US" sz="1400" dirty="0">
                <a:solidFill>
                  <a:srgbClr val="000000"/>
                </a:solidFill>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Published and distributed by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OP-TEC</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University of Central Florida</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4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http://www.op-tec.org</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rgbClr val="000000"/>
                </a:solidFill>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Permission to copy and distribute</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r>
            <a:b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work is licensed under the Creative Commons Attribution-</a:t>
            </a:r>
            <a:r>
              <a:rPr lang="en-US"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NonCommercial</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NoDerivatives</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4.0 International License.</a:t>
            </a:r>
            <a:r>
              <a:rPr lang="en-US" sz="1400"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 </a:t>
            </a:r>
            <a:r>
              <a:rPr lang="en-US" sz="1400" u="sng" dirty="0">
                <a:solidFill>
                  <a:srgbClr val="1155CC"/>
                </a:solidFill>
                <a:latin typeface="Times New Roman" panose="02020603050405020304" pitchFamily="18" charset="0"/>
                <a:ea typeface="Calibri" panose="020F0502020204030204" pitchFamily="34" charset="0"/>
                <a:cs typeface="Times New Roman" panose="02020603050405020304" pitchFamily="18" charset="0"/>
                <a:hlinkClick r:id="rId3"/>
              </a:rPr>
              <a:t>http://creativecommons.org/licenses/by-nc-nd/4.0</a:t>
            </a:r>
            <a:r>
              <a:rPr lang="en-US" sz="1400"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Individuals and organizations may copy and distribute this material for non-commercial purposes. Appropriate credit to the University of Central Florida &amp; the National Science Foundation shall be displayed, by retaining the statements on this page.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8833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238750"/>
            <a:ext cx="8686800" cy="1143000"/>
          </a:xfrm>
        </p:spPr>
        <p:txBody>
          <a:bodyPr>
            <a:normAutofit/>
          </a:bodyPr>
          <a:lstStyle/>
          <a:p>
            <a:pPr algn="l"/>
            <a:r>
              <a:rPr lang="en-US" sz="2400" b="1" dirty="0" smtClean="0">
                <a:latin typeface="Arial" panose="020B0604020202020204" pitchFamily="34" charset="0"/>
                <a:cs typeface="Arial" panose="020B0604020202020204" pitchFamily="34" charset="0"/>
              </a:rPr>
              <a:t>Figure 4-18  </a:t>
            </a:r>
            <a:r>
              <a:rPr lang="en-US" sz="2400" i="1" dirty="0" smtClean="0">
                <a:latin typeface="Times New Roman" panose="02020603050405020304" pitchFamily="18" charset="0"/>
                <a:cs typeface="Times New Roman" panose="02020603050405020304" pitchFamily="18" charset="0"/>
              </a:rPr>
              <a:t>Key rays for graphical ray tracing with spherical mirrors</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360" y="533400"/>
            <a:ext cx="8778240" cy="3598489"/>
          </a:xfrm>
        </p:spPr>
      </p:pic>
      <p:sp>
        <p:nvSpPr>
          <p:cNvPr id="5" name="Slide Number Placeholder 4"/>
          <p:cNvSpPr>
            <a:spLocks noGrp="1"/>
          </p:cNvSpPr>
          <p:nvPr>
            <p:ph type="sldNum" sz="quarter" idx="12"/>
          </p:nvPr>
        </p:nvSpPr>
        <p:spPr/>
        <p:txBody>
          <a:bodyPr/>
          <a:lstStyle/>
          <a:p>
            <a:fld id="{5A48CCBD-D7A4-4B94-A42E-5BB6E92893FF}" type="slidenum">
              <a:rPr lang="en-US" smtClean="0"/>
              <a:t>20</a:t>
            </a:fld>
            <a:endParaRPr lang="en-US"/>
          </a:p>
        </p:txBody>
      </p:sp>
    </p:spTree>
    <p:extLst>
      <p:ext uri="{BB962C8B-B14F-4D97-AF65-F5344CB8AC3E}">
        <p14:creationId xmlns:p14="http://schemas.microsoft.com/office/powerpoint/2010/main" val="1370996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562600"/>
            <a:ext cx="8686800" cy="838200"/>
          </a:xfrm>
        </p:spPr>
        <p:txBody>
          <a:bodyPr>
            <a:normAutofit/>
          </a:bodyPr>
          <a:lstStyle/>
          <a:p>
            <a:r>
              <a:rPr lang="en-US" sz="2400" b="1" dirty="0" smtClean="0">
                <a:latin typeface="Arial" panose="020B0604020202020204" pitchFamily="34" charset="0"/>
                <a:cs typeface="Arial" panose="020B0604020202020204" pitchFamily="34" charset="0"/>
              </a:rPr>
              <a:t>Figure 4-19  </a:t>
            </a:r>
            <a:r>
              <a:rPr lang="en-US" sz="2400" i="1" dirty="0" smtClean="0">
                <a:latin typeface="Times New Roman" panose="02020603050405020304" pitchFamily="18" charset="0"/>
                <a:cs typeface="Times New Roman" panose="02020603050405020304" pitchFamily="18" charset="0"/>
              </a:rPr>
              <a:t>Basic drawing for deriving the mirror formula</a:t>
            </a:r>
            <a:endParaRPr lang="en-US" sz="2400" b="1" i="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52400"/>
            <a:ext cx="7315200" cy="5303355"/>
          </a:xfrm>
        </p:spPr>
      </p:pic>
      <p:sp>
        <p:nvSpPr>
          <p:cNvPr id="5" name="Slide Number Placeholder 4"/>
          <p:cNvSpPr>
            <a:spLocks noGrp="1"/>
          </p:cNvSpPr>
          <p:nvPr>
            <p:ph type="sldNum" sz="quarter" idx="12"/>
          </p:nvPr>
        </p:nvSpPr>
        <p:spPr/>
        <p:txBody>
          <a:bodyPr/>
          <a:lstStyle/>
          <a:p>
            <a:fld id="{5A48CCBD-D7A4-4B94-A42E-5BB6E92893FF}" type="slidenum">
              <a:rPr lang="en-US" smtClean="0"/>
              <a:t>21</a:t>
            </a:fld>
            <a:endParaRPr lang="en-US"/>
          </a:p>
        </p:txBody>
      </p:sp>
    </p:spTree>
    <p:extLst>
      <p:ext uri="{BB962C8B-B14F-4D97-AF65-F5344CB8AC3E}">
        <p14:creationId xmlns:p14="http://schemas.microsoft.com/office/powerpoint/2010/main" val="725339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61038"/>
            <a:ext cx="8686800" cy="868362"/>
          </a:xfrm>
        </p:spPr>
        <p:txBody>
          <a:bodyPr>
            <a:normAutofit fontScale="90000"/>
          </a:bodyPr>
          <a:lstStyle/>
          <a:p>
            <a:pPr algn="l"/>
            <a:r>
              <a:rPr lang="en-US" sz="2700" b="1" dirty="0" smtClean="0">
                <a:latin typeface="Arial" panose="020B0604020202020204" pitchFamily="34" charset="0"/>
                <a:cs typeface="Arial" panose="020B0604020202020204" pitchFamily="34" charset="0"/>
              </a:rPr>
              <a:t>Figure 4-20  </a:t>
            </a:r>
            <a:r>
              <a:rPr lang="en-US" sz="2700" i="1" dirty="0" smtClean="0">
                <a:latin typeface="Times New Roman" panose="02020603050405020304" pitchFamily="18" charset="0"/>
                <a:cs typeface="Times New Roman" panose="02020603050405020304" pitchFamily="18" charset="0"/>
              </a:rPr>
              <a:t>Construction for derivation of mirror magnification formula</a:t>
            </a:r>
            <a:endParaRPr lang="en-US" sz="22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52400"/>
            <a:ext cx="5814248" cy="5156150"/>
          </a:xfrm>
        </p:spPr>
      </p:pic>
      <p:sp>
        <p:nvSpPr>
          <p:cNvPr id="5" name="Slide Number Placeholder 4"/>
          <p:cNvSpPr>
            <a:spLocks noGrp="1"/>
          </p:cNvSpPr>
          <p:nvPr>
            <p:ph type="sldNum" sz="quarter" idx="12"/>
          </p:nvPr>
        </p:nvSpPr>
        <p:spPr/>
        <p:txBody>
          <a:bodyPr/>
          <a:lstStyle/>
          <a:p>
            <a:fld id="{5A48CCBD-D7A4-4B94-A42E-5BB6E92893FF}" type="slidenum">
              <a:rPr lang="en-US" smtClean="0"/>
              <a:t>22</a:t>
            </a:fld>
            <a:endParaRPr lang="en-US" dirty="0"/>
          </a:p>
        </p:txBody>
      </p:sp>
    </p:spTree>
    <p:extLst>
      <p:ext uri="{BB962C8B-B14F-4D97-AF65-F5344CB8AC3E}">
        <p14:creationId xmlns:p14="http://schemas.microsoft.com/office/powerpoint/2010/main" val="2595944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 y="5213350"/>
            <a:ext cx="8686800" cy="1143000"/>
          </a:xfrm>
        </p:spPr>
        <p:txBody>
          <a:bodyPr>
            <a:normAutofit/>
          </a:bodyPr>
          <a:lstStyle/>
          <a:p>
            <a:r>
              <a:rPr lang="en-US" sz="2400" b="1" dirty="0" smtClean="0">
                <a:latin typeface="Arial" panose="020B0604020202020204" pitchFamily="34" charset="0"/>
                <a:cs typeface="Arial" panose="020B0604020202020204" pitchFamily="34" charset="0"/>
              </a:rPr>
              <a:t>Figure 4-21  </a:t>
            </a:r>
            <a:r>
              <a:rPr lang="en-US" sz="2400" i="1" dirty="0" err="1" smtClean="0">
                <a:latin typeface="Times New Roman" panose="02020603050405020304" pitchFamily="18" charset="0"/>
                <a:cs typeface="Times New Roman" panose="02020603050405020304" pitchFamily="18" charset="0"/>
              </a:rPr>
              <a:t>Cassegrain</a:t>
            </a:r>
            <a:r>
              <a:rPr lang="en-US" sz="2400" i="1" dirty="0" smtClean="0">
                <a:latin typeface="Times New Roman" panose="02020603050405020304" pitchFamily="18" charset="0"/>
                <a:cs typeface="Times New Roman" panose="02020603050405020304" pitchFamily="18" charset="0"/>
              </a:rPr>
              <a:t> telescope</a:t>
            </a:r>
            <a:endParaRPr lang="en-US" sz="24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148414"/>
            <a:ext cx="8778240" cy="3593666"/>
          </a:xfrm>
        </p:spPr>
      </p:pic>
      <p:sp>
        <p:nvSpPr>
          <p:cNvPr id="5" name="Slide Number Placeholder 4"/>
          <p:cNvSpPr>
            <a:spLocks noGrp="1"/>
          </p:cNvSpPr>
          <p:nvPr>
            <p:ph type="sldNum" sz="quarter" idx="12"/>
          </p:nvPr>
        </p:nvSpPr>
        <p:spPr/>
        <p:txBody>
          <a:bodyPr/>
          <a:lstStyle/>
          <a:p>
            <a:fld id="{5A48CCBD-D7A4-4B94-A42E-5BB6E92893FF}" type="slidenum">
              <a:rPr lang="en-US" smtClean="0"/>
              <a:t>23</a:t>
            </a:fld>
            <a:endParaRPr lang="en-US"/>
          </a:p>
        </p:txBody>
      </p:sp>
    </p:spTree>
    <p:extLst>
      <p:ext uri="{BB962C8B-B14F-4D97-AF65-F5344CB8AC3E}">
        <p14:creationId xmlns:p14="http://schemas.microsoft.com/office/powerpoint/2010/main" val="3957048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5373688"/>
            <a:ext cx="8686800" cy="944562"/>
          </a:xfrm>
        </p:spPr>
        <p:txBody>
          <a:bodyPr>
            <a:noAutofit/>
          </a:bodyPr>
          <a:lstStyle/>
          <a:p>
            <a:r>
              <a:rPr lang="en-US" sz="2400" b="1" dirty="0" smtClean="0">
                <a:latin typeface="Arial" panose="020B0604020202020204" pitchFamily="34" charset="0"/>
                <a:cs typeface="Arial" panose="020B0604020202020204" pitchFamily="34" charset="0"/>
              </a:rPr>
              <a:t>Figure 4-22  </a:t>
            </a:r>
            <a:r>
              <a:rPr lang="en-US" sz="2400" i="1" dirty="0" smtClean="0">
                <a:latin typeface="Times New Roman" panose="02020603050405020304" pitchFamily="18" charset="0"/>
                <a:cs typeface="Times New Roman" panose="02020603050405020304" pitchFamily="18" charset="0"/>
              </a:rPr>
              <a:t>Refraction of light rays by a lens</a:t>
            </a:r>
            <a:endParaRPr lang="en-US" sz="20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2209800"/>
            <a:ext cx="8778240" cy="1847796"/>
          </a:xfrm>
        </p:spPr>
      </p:pic>
      <p:sp>
        <p:nvSpPr>
          <p:cNvPr id="5" name="Slide Number Placeholder 4"/>
          <p:cNvSpPr>
            <a:spLocks noGrp="1"/>
          </p:cNvSpPr>
          <p:nvPr>
            <p:ph type="sldNum" sz="quarter" idx="12"/>
          </p:nvPr>
        </p:nvSpPr>
        <p:spPr/>
        <p:txBody>
          <a:bodyPr/>
          <a:lstStyle/>
          <a:p>
            <a:fld id="{5A48CCBD-D7A4-4B94-A42E-5BB6E92893FF}" type="slidenum">
              <a:rPr lang="en-US" smtClean="0"/>
              <a:t>24</a:t>
            </a:fld>
            <a:endParaRPr lang="en-US"/>
          </a:p>
        </p:txBody>
      </p:sp>
    </p:spTree>
    <p:extLst>
      <p:ext uri="{BB962C8B-B14F-4D97-AF65-F5344CB8AC3E}">
        <p14:creationId xmlns:p14="http://schemas.microsoft.com/office/powerpoint/2010/main" val="2016670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5213350"/>
            <a:ext cx="8686800" cy="1143000"/>
          </a:xfrm>
        </p:spPr>
        <p:txBody>
          <a:bodyPr>
            <a:normAutofit/>
          </a:bodyPr>
          <a:lstStyle/>
          <a:p>
            <a:r>
              <a:rPr lang="en-US" sz="2400" b="1" dirty="0" smtClean="0">
                <a:latin typeface="Arial" panose="020B0604020202020204" pitchFamily="34" charset="0"/>
                <a:cs typeface="Arial" panose="020B0604020202020204" pitchFamily="34" charset="0"/>
              </a:rPr>
              <a:t>Figure 4-23  </a:t>
            </a:r>
            <a:r>
              <a:rPr lang="en-US" sz="2400" i="1" dirty="0">
                <a:latin typeface="Times New Roman" panose="02020603050405020304" pitchFamily="18" charset="0"/>
                <a:cs typeface="Times New Roman" panose="02020603050405020304" pitchFamily="18" charset="0"/>
              </a:rPr>
              <a:t>S</a:t>
            </a:r>
            <a:r>
              <a:rPr lang="en-US" sz="2400" i="1" dirty="0" smtClean="0">
                <a:latin typeface="Times New Roman" panose="02020603050405020304" pitchFamily="18" charset="0"/>
                <a:cs typeface="Times New Roman" panose="02020603050405020304" pitchFamily="18" charset="0"/>
              </a:rPr>
              <a:t>hapes of common thin lenses</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533400"/>
            <a:ext cx="8778240" cy="3847391"/>
          </a:xfrm>
        </p:spPr>
      </p:pic>
      <p:sp>
        <p:nvSpPr>
          <p:cNvPr id="5" name="Slide Number Placeholder 4"/>
          <p:cNvSpPr>
            <a:spLocks noGrp="1"/>
          </p:cNvSpPr>
          <p:nvPr>
            <p:ph type="sldNum" sz="quarter" idx="12"/>
          </p:nvPr>
        </p:nvSpPr>
        <p:spPr/>
        <p:txBody>
          <a:bodyPr/>
          <a:lstStyle/>
          <a:p>
            <a:fld id="{5A48CCBD-D7A4-4B94-A42E-5BB6E92893FF}" type="slidenum">
              <a:rPr lang="en-US" smtClean="0"/>
              <a:t>25</a:t>
            </a:fld>
            <a:endParaRPr lang="en-US"/>
          </a:p>
        </p:txBody>
      </p:sp>
    </p:spTree>
    <p:extLst>
      <p:ext uri="{BB962C8B-B14F-4D97-AF65-F5344CB8AC3E}">
        <p14:creationId xmlns:p14="http://schemas.microsoft.com/office/powerpoint/2010/main" val="42311223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5213350"/>
            <a:ext cx="8686800" cy="1143000"/>
          </a:xfrm>
        </p:spPr>
        <p:txBody>
          <a:bodyPr>
            <a:normAutofit/>
          </a:bodyPr>
          <a:lstStyle/>
          <a:p>
            <a:r>
              <a:rPr lang="en-US" sz="2400" b="1" dirty="0" smtClean="0">
                <a:latin typeface="Arial" panose="020B0604020202020204" pitchFamily="34" charset="0"/>
                <a:cs typeface="Arial" panose="020B0604020202020204" pitchFamily="34" charset="0"/>
              </a:rPr>
              <a:t>Figure 4-24  </a:t>
            </a:r>
            <a:r>
              <a:rPr lang="en-US" sz="2400" i="1" dirty="0" smtClean="0">
                <a:latin typeface="Times New Roman" panose="02020603050405020304" pitchFamily="18" charset="0"/>
                <a:cs typeface="Times New Roman" panose="02020603050405020304" pitchFamily="18" charset="0"/>
              </a:rPr>
              <a:t>Focal points for positive and negative lenses</a:t>
            </a:r>
            <a:endParaRPr lang="en-US" sz="24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8440" y="1447800"/>
            <a:ext cx="8778240" cy="2776403"/>
          </a:xfrm>
        </p:spPr>
      </p:pic>
      <p:sp>
        <p:nvSpPr>
          <p:cNvPr id="5" name="Slide Number Placeholder 4"/>
          <p:cNvSpPr>
            <a:spLocks noGrp="1"/>
          </p:cNvSpPr>
          <p:nvPr>
            <p:ph type="sldNum" sz="quarter" idx="12"/>
          </p:nvPr>
        </p:nvSpPr>
        <p:spPr/>
        <p:txBody>
          <a:bodyPr/>
          <a:lstStyle/>
          <a:p>
            <a:fld id="{5A48CCBD-D7A4-4B94-A42E-5BB6E92893FF}" type="slidenum">
              <a:rPr lang="en-US" smtClean="0"/>
              <a:t>26</a:t>
            </a:fld>
            <a:endParaRPr lang="en-US"/>
          </a:p>
        </p:txBody>
      </p:sp>
    </p:spTree>
    <p:extLst>
      <p:ext uri="{BB962C8B-B14F-4D97-AF65-F5344CB8AC3E}">
        <p14:creationId xmlns:p14="http://schemas.microsoft.com/office/powerpoint/2010/main" val="4261275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86400"/>
            <a:ext cx="8686800" cy="1143000"/>
          </a:xfrm>
        </p:spPr>
        <p:txBody>
          <a:bodyPr>
            <a:noAutofit/>
          </a:bodyPr>
          <a:lstStyle/>
          <a:p>
            <a:pPr algn="l"/>
            <a:r>
              <a:rPr lang="en-US" sz="2400" b="1" dirty="0" smtClean="0">
                <a:latin typeface="Arial" panose="020B0604020202020204" pitchFamily="34" charset="0"/>
                <a:cs typeface="Arial" panose="020B0604020202020204" pitchFamily="34" charset="0"/>
              </a:rPr>
              <a:t>Figure 4-25  </a:t>
            </a:r>
            <a:r>
              <a:rPr lang="en-US" sz="2400" i="1" dirty="0" smtClean="0">
                <a:latin typeface="Times New Roman" panose="02020603050405020304" pitchFamily="18" charset="0"/>
                <a:cs typeface="Times New Roman" panose="02020603050405020304" pitchFamily="18" charset="0"/>
              </a:rPr>
              <a:t>Relationship of parallel light rays to right and left focal points in thin lenses</a:t>
            </a:r>
            <a:endParaRPr lang="en-US" sz="2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228600"/>
            <a:ext cx="7101840" cy="4644634"/>
          </a:xfrm>
        </p:spPr>
      </p:pic>
      <p:sp>
        <p:nvSpPr>
          <p:cNvPr id="4" name="Slide Number Placeholder 3"/>
          <p:cNvSpPr>
            <a:spLocks noGrp="1"/>
          </p:cNvSpPr>
          <p:nvPr>
            <p:ph type="sldNum" sz="quarter" idx="12"/>
          </p:nvPr>
        </p:nvSpPr>
        <p:spPr/>
        <p:txBody>
          <a:bodyPr/>
          <a:lstStyle/>
          <a:p>
            <a:fld id="{5A48CCBD-D7A4-4B94-A42E-5BB6E92893FF}" type="slidenum">
              <a:rPr lang="en-US" smtClean="0"/>
              <a:t>27</a:t>
            </a:fld>
            <a:endParaRPr lang="en-US"/>
          </a:p>
        </p:txBody>
      </p:sp>
    </p:spTree>
    <p:extLst>
      <p:ext uri="{BB962C8B-B14F-4D97-AF65-F5344CB8AC3E}">
        <p14:creationId xmlns:p14="http://schemas.microsoft.com/office/powerpoint/2010/main" val="3408738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10200"/>
            <a:ext cx="8686800" cy="1143000"/>
          </a:xfrm>
        </p:spPr>
        <p:txBody>
          <a:bodyPr>
            <a:noAutofit/>
          </a:bodyPr>
          <a:lstStyle/>
          <a:p>
            <a:pPr algn="l"/>
            <a:r>
              <a:rPr lang="en-US" sz="2400" b="1" dirty="0" smtClean="0">
                <a:latin typeface="Arial" panose="020B0604020202020204" pitchFamily="34" charset="0"/>
                <a:cs typeface="Arial" panose="020B0604020202020204" pitchFamily="34" charset="0"/>
              </a:rPr>
              <a:t>Figure 4-</a:t>
            </a:r>
            <a:r>
              <a:rPr lang="en-US" sz="2400" b="1" i="1" dirty="0" smtClean="0">
                <a:latin typeface="Arial" panose="020B0604020202020204" pitchFamily="34" charset="0"/>
                <a:cs typeface="Arial" panose="020B0604020202020204" pitchFamily="34" charset="0"/>
              </a:rPr>
              <a:t>26  </a:t>
            </a:r>
            <a:r>
              <a:rPr lang="en-US" sz="2400" i="1" dirty="0" smtClean="0">
                <a:latin typeface="Times New Roman" panose="02020603050405020304" pitchFamily="18" charset="0"/>
                <a:cs typeface="Times New Roman" panose="02020603050405020304" pitchFamily="18" charset="0"/>
              </a:rPr>
              <a:t>Comparison of light-gathering power of an </a:t>
            </a:r>
            <a:br>
              <a:rPr lang="en-US" sz="2400" i="1" dirty="0" smtClean="0">
                <a:latin typeface="Times New Roman" panose="02020603050405020304" pitchFamily="18" charset="0"/>
                <a:cs typeface="Times New Roman" panose="02020603050405020304" pitchFamily="18" charset="0"/>
              </a:rPr>
            </a:br>
            <a:r>
              <a:rPr lang="en-US" sz="2400" i="1" dirty="0" smtClean="0">
                <a:latin typeface="Times New Roman" panose="02020603050405020304" pitchFamily="18" charset="0"/>
                <a:cs typeface="Times New Roman" panose="02020603050405020304" pitchFamily="18" charset="0"/>
              </a:rPr>
              <a:t>oil-immersion lens system and an air-immersion lens system, showing that the oil-immersion lens system is superior</a:t>
            </a:r>
            <a:endParaRPr lang="en-US" sz="2400" b="1" i="1"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228600"/>
            <a:ext cx="6629400" cy="4482834"/>
          </a:xfrm>
          <a:ln>
            <a:solidFill>
              <a:schemeClr val="tx1"/>
            </a:solidFill>
          </a:ln>
        </p:spPr>
      </p:pic>
      <p:sp>
        <p:nvSpPr>
          <p:cNvPr id="4" name="Slide Number Placeholder 3"/>
          <p:cNvSpPr>
            <a:spLocks noGrp="1"/>
          </p:cNvSpPr>
          <p:nvPr>
            <p:ph type="sldNum" sz="quarter" idx="12"/>
          </p:nvPr>
        </p:nvSpPr>
        <p:spPr/>
        <p:txBody>
          <a:bodyPr/>
          <a:lstStyle/>
          <a:p>
            <a:fld id="{5A48CCBD-D7A4-4B94-A42E-5BB6E92893FF}" type="slidenum">
              <a:rPr lang="en-US" smtClean="0"/>
              <a:t>28</a:t>
            </a:fld>
            <a:endParaRPr lang="en-US"/>
          </a:p>
        </p:txBody>
      </p:sp>
    </p:spTree>
    <p:extLst>
      <p:ext uri="{BB962C8B-B14F-4D97-AF65-F5344CB8AC3E}">
        <p14:creationId xmlns:p14="http://schemas.microsoft.com/office/powerpoint/2010/main" val="42251603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516562"/>
            <a:ext cx="8686800" cy="960438"/>
          </a:xfrm>
        </p:spPr>
        <p:txBody>
          <a:bodyPr>
            <a:noAutofit/>
          </a:bodyPr>
          <a:lstStyle/>
          <a:p>
            <a:pPr algn="l"/>
            <a:r>
              <a:rPr lang="en-US" sz="2400" b="1" dirty="0" smtClean="0">
                <a:latin typeface="Arial" panose="020B0604020202020204" pitchFamily="34" charset="0"/>
                <a:cs typeface="Arial" panose="020B0604020202020204" pitchFamily="34" charset="0"/>
              </a:rPr>
              <a:t>Figure 4-27  </a:t>
            </a:r>
            <a:r>
              <a:rPr lang="en-US" sz="2400" i="1" dirty="0" smtClean="0">
                <a:latin typeface="Times New Roman" panose="02020603050405020304" pitchFamily="18" charset="0"/>
                <a:cs typeface="Times New Roman" panose="02020603050405020304" pitchFamily="18" charset="0"/>
              </a:rPr>
              <a:t>Ray diagrams for image formation by positive and negative lenses</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304800"/>
            <a:ext cx="8473440" cy="5076739"/>
          </a:xfrm>
        </p:spPr>
      </p:pic>
      <p:sp>
        <p:nvSpPr>
          <p:cNvPr id="4" name="Slide Number Placeholder 3"/>
          <p:cNvSpPr>
            <a:spLocks noGrp="1"/>
          </p:cNvSpPr>
          <p:nvPr>
            <p:ph type="sldNum" sz="quarter" idx="12"/>
          </p:nvPr>
        </p:nvSpPr>
        <p:spPr/>
        <p:txBody>
          <a:bodyPr/>
          <a:lstStyle/>
          <a:p>
            <a:fld id="{5A48CCBD-D7A4-4B94-A42E-5BB6E92893FF}" type="slidenum">
              <a:rPr lang="en-US" smtClean="0"/>
              <a:t>29</a:t>
            </a:fld>
            <a:endParaRPr lang="en-US"/>
          </a:p>
        </p:txBody>
      </p:sp>
    </p:spTree>
    <p:extLst>
      <p:ext uri="{BB962C8B-B14F-4D97-AF65-F5344CB8AC3E}">
        <p14:creationId xmlns:p14="http://schemas.microsoft.com/office/powerpoint/2010/main" val="1524086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38600"/>
            <a:ext cx="8229600" cy="1143000"/>
          </a:xfrm>
        </p:spPr>
        <p:txBody>
          <a:bodyPr>
            <a:normAutofit/>
          </a:bodyPr>
          <a:lstStyle/>
          <a:p>
            <a:pPr algn="l"/>
            <a:r>
              <a:rPr lang="en-US" sz="2400" b="1" dirty="0" smtClean="0">
                <a:latin typeface="Arial" panose="020B0604020202020204" pitchFamily="34" charset="0"/>
                <a:cs typeface="Arial" panose="020B0604020202020204" pitchFamily="34" charset="0"/>
              </a:rPr>
              <a:t>Figure 4-1  </a:t>
            </a:r>
            <a:r>
              <a:rPr lang="en-US" sz="2400" i="1" dirty="0" smtClean="0">
                <a:latin typeface="Times New Roman" panose="02020603050405020304" pitchFamily="18" charset="0"/>
                <a:cs typeface="Times New Roman" panose="02020603050405020304" pitchFamily="18" charset="0"/>
              </a:rPr>
              <a:t>Light rays undergoing reflection and refraction at plane surfaces</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703781"/>
            <a:ext cx="8778240" cy="2953819"/>
          </a:xfrm>
        </p:spPr>
      </p:pic>
      <p:sp>
        <p:nvSpPr>
          <p:cNvPr id="5" name="Slide Number Placeholder 4"/>
          <p:cNvSpPr>
            <a:spLocks noGrp="1"/>
          </p:cNvSpPr>
          <p:nvPr>
            <p:ph type="sldNum" sz="quarter" idx="12"/>
          </p:nvPr>
        </p:nvSpPr>
        <p:spPr/>
        <p:txBody>
          <a:bodyPr/>
          <a:lstStyle/>
          <a:p>
            <a:fld id="{5A48CCBD-D7A4-4B94-A42E-5BB6E92893FF}" type="slidenum">
              <a:rPr lang="en-US" smtClean="0"/>
              <a:t>3</a:t>
            </a:fld>
            <a:endParaRPr lang="en-US"/>
          </a:p>
        </p:txBody>
      </p:sp>
    </p:spTree>
    <p:extLst>
      <p:ext uri="{BB962C8B-B14F-4D97-AF65-F5344CB8AC3E}">
        <p14:creationId xmlns:p14="http://schemas.microsoft.com/office/powerpoint/2010/main" val="3189479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343400"/>
            <a:ext cx="8686800" cy="1143000"/>
          </a:xfrm>
        </p:spPr>
        <p:txBody>
          <a:bodyPr>
            <a:normAutofit/>
          </a:bodyPr>
          <a:lstStyle/>
          <a:p>
            <a:pPr algn="l"/>
            <a:r>
              <a:rPr lang="en-US" sz="2400" b="1" dirty="0" smtClean="0">
                <a:latin typeface="Arial" panose="020B0604020202020204" pitchFamily="34" charset="0"/>
                <a:cs typeface="Arial" panose="020B0604020202020204" pitchFamily="34" charset="0"/>
              </a:rPr>
              <a:t>Figure 4-28  </a:t>
            </a:r>
            <a:r>
              <a:rPr lang="en-US" sz="2400" i="1" dirty="0" smtClean="0">
                <a:latin typeface="Times New Roman" panose="02020603050405020304" pitchFamily="18" charset="0"/>
                <a:cs typeface="Times New Roman" panose="02020603050405020304" pitchFamily="18" charset="0"/>
              </a:rPr>
              <a:t>Ray diagram for image formation through two lenses</a:t>
            </a:r>
            <a:endParaRPr lang="en-US" sz="2400" b="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685800"/>
            <a:ext cx="8778240" cy="2934545"/>
          </a:xfrm>
        </p:spPr>
      </p:pic>
      <p:sp>
        <p:nvSpPr>
          <p:cNvPr id="4" name="Slide Number Placeholder 3"/>
          <p:cNvSpPr>
            <a:spLocks noGrp="1"/>
          </p:cNvSpPr>
          <p:nvPr>
            <p:ph type="sldNum" sz="quarter" idx="12"/>
          </p:nvPr>
        </p:nvSpPr>
        <p:spPr/>
        <p:txBody>
          <a:bodyPr/>
          <a:lstStyle/>
          <a:p>
            <a:fld id="{5A48CCBD-D7A4-4B94-A42E-5BB6E92893FF}" type="slidenum">
              <a:rPr lang="en-US" smtClean="0"/>
              <a:t>30</a:t>
            </a:fld>
            <a:endParaRPr lang="en-US"/>
          </a:p>
        </p:txBody>
      </p:sp>
    </p:spTree>
    <p:extLst>
      <p:ext uri="{BB962C8B-B14F-4D97-AF65-F5344CB8AC3E}">
        <p14:creationId xmlns:p14="http://schemas.microsoft.com/office/powerpoint/2010/main" val="2643381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038600"/>
            <a:ext cx="8686800" cy="1143000"/>
          </a:xfrm>
        </p:spPr>
        <p:txBody>
          <a:bodyPr>
            <a:normAutofit/>
          </a:bodyPr>
          <a:lstStyle/>
          <a:p>
            <a:pPr algn="l"/>
            <a:r>
              <a:rPr lang="en-US" sz="2400" b="1" dirty="0" smtClean="0">
                <a:latin typeface="Arial" panose="020B0604020202020204" pitchFamily="34" charset="0"/>
                <a:cs typeface="Arial" panose="020B0604020202020204" pitchFamily="34" charset="0"/>
              </a:rPr>
              <a:t>Figure 4-29  </a:t>
            </a:r>
            <a:r>
              <a:rPr lang="en-US" sz="2400" i="1" dirty="0" smtClean="0">
                <a:latin typeface="Times New Roman" panose="02020603050405020304" pitchFamily="18" charset="0"/>
                <a:cs typeface="Times New Roman" panose="02020603050405020304" pitchFamily="18" charset="0"/>
              </a:rPr>
              <a:t>Defining quantities for image formation with a thin lens</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371600"/>
            <a:ext cx="8778240" cy="2274151"/>
          </a:xfrm>
        </p:spPr>
      </p:pic>
      <p:sp>
        <p:nvSpPr>
          <p:cNvPr id="4" name="Slide Number Placeholder 3"/>
          <p:cNvSpPr>
            <a:spLocks noGrp="1"/>
          </p:cNvSpPr>
          <p:nvPr>
            <p:ph type="sldNum" sz="quarter" idx="12"/>
          </p:nvPr>
        </p:nvSpPr>
        <p:spPr/>
        <p:txBody>
          <a:bodyPr/>
          <a:lstStyle/>
          <a:p>
            <a:fld id="{5A48CCBD-D7A4-4B94-A42E-5BB6E92893FF}" type="slidenum">
              <a:rPr lang="en-US" smtClean="0"/>
              <a:t>31</a:t>
            </a:fld>
            <a:endParaRPr lang="en-US"/>
          </a:p>
        </p:txBody>
      </p:sp>
    </p:spTree>
    <p:extLst>
      <p:ext uri="{BB962C8B-B14F-4D97-AF65-F5344CB8AC3E}">
        <p14:creationId xmlns:p14="http://schemas.microsoft.com/office/powerpoint/2010/main" val="22744575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800600"/>
            <a:ext cx="8991600" cy="1143000"/>
          </a:xfrm>
        </p:spPr>
        <p:txBody>
          <a:bodyPr>
            <a:normAutofit fontScale="90000"/>
          </a:bodyPr>
          <a:lstStyle/>
          <a:p>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700" b="1" dirty="0" smtClean="0">
                <a:latin typeface="Arial" panose="020B0604020202020204" pitchFamily="34" charset="0"/>
                <a:cs typeface="Arial" panose="020B0604020202020204" pitchFamily="34" charset="0"/>
              </a:rPr>
              <a:t>Figure 4-30  </a:t>
            </a:r>
            <a:r>
              <a:rPr lang="en-US" sz="2700" i="1" dirty="0" smtClean="0">
                <a:latin typeface="Times New Roman" panose="02020603050405020304" pitchFamily="18" charset="0"/>
                <a:cs typeface="Times New Roman" panose="02020603050405020304" pitchFamily="18" charset="0"/>
              </a:rPr>
              <a:t>Setup for measuring minimum angle of deviation</a:t>
            </a:r>
            <a:br>
              <a:rPr lang="en-US" sz="2700" i="1" dirty="0" smtClean="0">
                <a:latin typeface="Times New Roman" panose="02020603050405020304" pitchFamily="18" charset="0"/>
                <a:cs typeface="Times New Roman" panose="02020603050405020304" pitchFamily="18" charset="0"/>
              </a:rPr>
            </a:br>
            <a:r>
              <a:rPr lang="en-US" sz="2700" dirty="0" smtClean="0">
                <a:latin typeface="Arial" panose="020B0604020202020204" pitchFamily="34" charset="0"/>
                <a:cs typeface="Arial" panose="020B0604020202020204" pitchFamily="34" charset="0"/>
              </a:rPr>
              <a:t>(Laboratory 1-4A: Prisms and Lenses)</a:t>
            </a:r>
            <a:endParaRPr lang="en-US" sz="27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607234"/>
            <a:ext cx="8778240" cy="3888566"/>
          </a:xfrm>
        </p:spPr>
      </p:pic>
      <p:sp>
        <p:nvSpPr>
          <p:cNvPr id="4" name="Slide Number Placeholder 3"/>
          <p:cNvSpPr>
            <a:spLocks noGrp="1"/>
          </p:cNvSpPr>
          <p:nvPr>
            <p:ph type="sldNum" sz="quarter" idx="12"/>
          </p:nvPr>
        </p:nvSpPr>
        <p:spPr/>
        <p:txBody>
          <a:bodyPr/>
          <a:lstStyle/>
          <a:p>
            <a:fld id="{5A48CCBD-D7A4-4B94-A42E-5BB6E92893FF}" type="slidenum">
              <a:rPr lang="en-US" smtClean="0"/>
              <a:t>32</a:t>
            </a:fld>
            <a:endParaRPr lang="en-US"/>
          </a:p>
        </p:txBody>
      </p:sp>
    </p:spTree>
    <p:extLst>
      <p:ext uri="{BB962C8B-B14F-4D97-AF65-F5344CB8AC3E}">
        <p14:creationId xmlns:p14="http://schemas.microsoft.com/office/powerpoint/2010/main" val="33835228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562600"/>
            <a:ext cx="8839200" cy="838200"/>
          </a:xfrm>
        </p:spPr>
        <p:txBody>
          <a:bodyPr>
            <a:noAutofit/>
          </a:bodyPr>
          <a:lstStyle/>
          <a:p>
            <a:r>
              <a:rPr lang="en-US" sz="2400" b="1" dirty="0" smtClean="0">
                <a:latin typeface="Arial" panose="020B0604020202020204" pitchFamily="34" charset="0"/>
                <a:cs typeface="Arial" panose="020B0604020202020204" pitchFamily="34" charset="0"/>
              </a:rPr>
              <a:t>Figure 4-31  </a:t>
            </a:r>
            <a:r>
              <a:rPr lang="en-US" sz="2000" dirty="0" smtClean="0"/>
              <a:t/>
            </a:r>
            <a:br>
              <a:rPr lang="en-US" sz="2000" dirty="0" smtClean="0"/>
            </a:br>
            <a:r>
              <a:rPr lang="en-US" sz="2400" dirty="0">
                <a:latin typeface="Arial" panose="020B0604020202020204" pitchFamily="34" charset="0"/>
                <a:cs typeface="Arial" panose="020B0604020202020204" pitchFamily="34" charset="0"/>
              </a:rPr>
              <a:t>(Laboratory 1-4A: Prisms and Lenses</a:t>
            </a:r>
            <a:r>
              <a:rPr lang="en-US" sz="2400" dirty="0" smtClean="0">
                <a:latin typeface="Arial" panose="020B0604020202020204" pitchFamily="34" charset="0"/>
                <a:cs typeface="Arial" panose="020B0604020202020204" pitchFamily="34" charset="0"/>
              </a:rPr>
              <a:t>)</a:t>
            </a:r>
            <a:endParaRPr lang="en-US" sz="2000" dirty="0"/>
          </a:p>
        </p:txBody>
      </p:sp>
      <p:sp>
        <p:nvSpPr>
          <p:cNvPr id="4" name="Slide Number Placeholder 3"/>
          <p:cNvSpPr>
            <a:spLocks noGrp="1"/>
          </p:cNvSpPr>
          <p:nvPr>
            <p:ph type="sldNum" sz="quarter" idx="12"/>
          </p:nvPr>
        </p:nvSpPr>
        <p:spPr/>
        <p:txBody>
          <a:bodyPr/>
          <a:lstStyle/>
          <a:p>
            <a:fld id="{5A48CCBD-D7A4-4B94-A42E-5BB6E92893FF}" type="slidenum">
              <a:rPr lang="en-US" smtClean="0"/>
              <a:t>33</a:t>
            </a:fld>
            <a:endParaRPr lang="en-US"/>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79320" y="228600"/>
            <a:ext cx="4754880" cy="4932303"/>
          </a:xfrm>
        </p:spPr>
      </p:pic>
    </p:spTree>
    <p:extLst>
      <p:ext uri="{BB962C8B-B14F-4D97-AF65-F5344CB8AC3E}">
        <p14:creationId xmlns:p14="http://schemas.microsoft.com/office/powerpoint/2010/main" val="35512328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953000"/>
            <a:ext cx="8305800" cy="1143000"/>
          </a:xfrm>
        </p:spPr>
        <p:txBody>
          <a:bodyPr>
            <a:noAutofit/>
          </a:bodyPr>
          <a:lstStyle/>
          <a:p>
            <a:r>
              <a:rPr lang="en-US" sz="2400" b="1" dirty="0" smtClean="0">
                <a:latin typeface="Arial" panose="020B0604020202020204" pitchFamily="34" charset="0"/>
                <a:cs typeface="Arial" panose="020B0604020202020204" pitchFamily="34" charset="0"/>
              </a:rPr>
              <a:t>Figure 4-32  </a:t>
            </a:r>
            <a:r>
              <a:rPr lang="en-US" sz="2400" i="1" dirty="0" smtClean="0">
                <a:latin typeface="Times New Roman" panose="02020603050405020304" pitchFamily="18" charset="0"/>
                <a:cs typeface="Times New Roman" panose="02020603050405020304" pitchFamily="18" charset="0"/>
              </a:rPr>
              <a:t>Setup for determining focal length of a positive lens</a:t>
            </a:r>
            <a:br>
              <a:rPr lang="en-US" sz="2400" i="1" dirty="0" smtClean="0">
                <a:latin typeface="Times New Roman" panose="02020603050405020304" pitchFamily="18" charset="0"/>
                <a:cs typeface="Times New Roman" panose="02020603050405020304" pitchFamily="18" charset="0"/>
              </a:rPr>
            </a:br>
            <a:r>
              <a:rPr lang="en-US" sz="2400" dirty="0">
                <a:latin typeface="Arial" panose="020B0604020202020204" pitchFamily="34" charset="0"/>
                <a:cs typeface="Arial" panose="020B0604020202020204" pitchFamily="34" charset="0"/>
              </a:rPr>
              <a:t>(Laboratory 1-4A: Prisms and Lenses</a:t>
            </a:r>
            <a:r>
              <a:rPr lang="en-US" sz="2400" dirty="0" smtClean="0">
                <a:latin typeface="Arial" panose="020B0604020202020204" pitchFamily="34" charset="0"/>
                <a:cs typeface="Arial" panose="020B0604020202020204" pitchFamily="34" charset="0"/>
              </a:rPr>
              <a: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52400"/>
            <a:ext cx="8778240" cy="4258067"/>
          </a:xfrm>
        </p:spPr>
      </p:pic>
      <p:sp>
        <p:nvSpPr>
          <p:cNvPr id="4" name="Slide Number Placeholder 3"/>
          <p:cNvSpPr>
            <a:spLocks noGrp="1"/>
          </p:cNvSpPr>
          <p:nvPr>
            <p:ph type="sldNum" sz="quarter" idx="12"/>
          </p:nvPr>
        </p:nvSpPr>
        <p:spPr/>
        <p:txBody>
          <a:bodyPr/>
          <a:lstStyle/>
          <a:p>
            <a:fld id="{5A48CCBD-D7A4-4B94-A42E-5BB6E92893FF}" type="slidenum">
              <a:rPr lang="en-US" smtClean="0"/>
              <a:t>34</a:t>
            </a:fld>
            <a:endParaRPr lang="en-US"/>
          </a:p>
        </p:txBody>
      </p:sp>
    </p:spTree>
    <p:extLst>
      <p:ext uri="{BB962C8B-B14F-4D97-AF65-F5344CB8AC3E}">
        <p14:creationId xmlns:p14="http://schemas.microsoft.com/office/powerpoint/2010/main" val="5973678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95912"/>
            <a:ext cx="8686800" cy="1143000"/>
          </a:xfrm>
        </p:spPr>
        <p:txBody>
          <a:bodyPr>
            <a:noAutofit/>
          </a:bodyPr>
          <a:lstStyle/>
          <a:p>
            <a:r>
              <a:rPr lang="en-US" sz="2400" b="1" dirty="0" smtClean="0">
                <a:latin typeface="Arial" panose="020B0604020202020204" pitchFamily="34" charset="0"/>
                <a:cs typeface="Arial" panose="020B0604020202020204" pitchFamily="34" charset="0"/>
              </a:rPr>
              <a:t>Figure 4-33  </a:t>
            </a:r>
            <a:r>
              <a:rPr lang="en-US" sz="2400" i="1" dirty="0" smtClean="0">
                <a:latin typeface="Times New Roman" panose="02020603050405020304" pitchFamily="18" charset="0"/>
                <a:cs typeface="Times New Roman" panose="02020603050405020304" pitchFamily="18" charset="0"/>
              </a:rPr>
              <a:t>From Laser Beam at Mirror to Point on Wall</a:t>
            </a:r>
            <a:br>
              <a:rPr lang="en-US" sz="2400" i="1" dirty="0" smtClean="0">
                <a:latin typeface="Times New Roman" panose="02020603050405020304" pitchFamily="18" charset="0"/>
                <a:cs typeface="Times New Roman" panose="02020603050405020304" pitchFamily="18" charset="0"/>
              </a:rPr>
            </a:br>
            <a:r>
              <a:rPr lang="en-US" sz="2400" dirty="0">
                <a:latin typeface="Arial" panose="020B0604020202020204" pitchFamily="34" charset="0"/>
                <a:cs typeface="Arial" panose="020B0604020202020204" pitchFamily="34" charset="0"/>
              </a:rPr>
              <a:t>(Laboratory </a:t>
            </a:r>
            <a:r>
              <a:rPr lang="en-US" sz="2400" dirty="0" smtClean="0">
                <a:latin typeface="Arial" panose="020B0604020202020204" pitchFamily="34" charset="0"/>
                <a:cs typeface="Arial" panose="020B0604020202020204" pitchFamily="34" charset="0"/>
              </a:rPr>
              <a:t>1-4C: Law of Reflection)</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304800"/>
            <a:ext cx="8778240" cy="4560968"/>
          </a:xfrm>
        </p:spPr>
      </p:pic>
      <p:sp>
        <p:nvSpPr>
          <p:cNvPr id="4" name="Slide Number Placeholder 3"/>
          <p:cNvSpPr>
            <a:spLocks noGrp="1"/>
          </p:cNvSpPr>
          <p:nvPr>
            <p:ph type="sldNum" sz="quarter" idx="12"/>
          </p:nvPr>
        </p:nvSpPr>
        <p:spPr/>
        <p:txBody>
          <a:bodyPr/>
          <a:lstStyle/>
          <a:p>
            <a:fld id="{5A48CCBD-D7A4-4B94-A42E-5BB6E92893FF}" type="slidenum">
              <a:rPr lang="en-US" smtClean="0"/>
              <a:t>35</a:t>
            </a:fld>
            <a:endParaRPr lang="en-US"/>
          </a:p>
        </p:txBody>
      </p:sp>
    </p:spTree>
    <p:extLst>
      <p:ext uri="{BB962C8B-B14F-4D97-AF65-F5344CB8AC3E}">
        <p14:creationId xmlns:p14="http://schemas.microsoft.com/office/powerpoint/2010/main" val="17961166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638800"/>
            <a:ext cx="8686800" cy="1143000"/>
          </a:xfrm>
        </p:spPr>
        <p:txBody>
          <a:bodyPr>
            <a:normAutofit/>
          </a:bodyPr>
          <a:lstStyle/>
          <a:p>
            <a:r>
              <a:rPr lang="en-US" sz="2400" b="1" dirty="0" smtClean="0">
                <a:latin typeface="Arial" panose="020B0604020202020204" pitchFamily="34" charset="0"/>
                <a:cs typeface="Arial" panose="020B0604020202020204" pitchFamily="34" charset="0"/>
              </a:rPr>
              <a:t>Figure 4-34  </a:t>
            </a:r>
            <a:r>
              <a:rPr lang="en-US" sz="2000" dirty="0" smtClean="0"/>
              <a:t/>
            </a:r>
            <a:br>
              <a:rPr lang="en-US" sz="2000" dirty="0" smtClean="0"/>
            </a:br>
            <a:r>
              <a:rPr lang="en-US" sz="2400" dirty="0">
                <a:latin typeface="Arial" panose="020B0604020202020204" pitchFamily="34" charset="0"/>
                <a:cs typeface="Arial" panose="020B0604020202020204" pitchFamily="34" charset="0"/>
              </a:rPr>
              <a:t>(Laboratory </a:t>
            </a:r>
            <a:r>
              <a:rPr lang="en-US" sz="2400" dirty="0" smtClean="0">
                <a:latin typeface="Arial" panose="020B0604020202020204" pitchFamily="34" charset="0"/>
                <a:cs typeface="Arial" panose="020B0604020202020204" pitchFamily="34" charset="0"/>
              </a:rPr>
              <a:t>1-4D: Lenses)</a:t>
            </a:r>
            <a:endParaRPr lang="en-US" sz="2400" b="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228600"/>
            <a:ext cx="6492240" cy="5359088"/>
          </a:xfrm>
        </p:spPr>
      </p:pic>
      <p:sp>
        <p:nvSpPr>
          <p:cNvPr id="4" name="Slide Number Placeholder 3"/>
          <p:cNvSpPr>
            <a:spLocks noGrp="1"/>
          </p:cNvSpPr>
          <p:nvPr>
            <p:ph type="sldNum" sz="quarter" idx="12"/>
          </p:nvPr>
        </p:nvSpPr>
        <p:spPr/>
        <p:txBody>
          <a:bodyPr/>
          <a:lstStyle/>
          <a:p>
            <a:fld id="{5A48CCBD-D7A4-4B94-A42E-5BB6E92893FF}" type="slidenum">
              <a:rPr lang="en-US" smtClean="0"/>
              <a:t>36</a:t>
            </a:fld>
            <a:endParaRPr lang="en-US"/>
          </a:p>
        </p:txBody>
      </p:sp>
    </p:spTree>
    <p:extLst>
      <p:ext uri="{BB962C8B-B14F-4D97-AF65-F5344CB8AC3E}">
        <p14:creationId xmlns:p14="http://schemas.microsoft.com/office/powerpoint/2010/main" val="2843732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62600"/>
            <a:ext cx="8229600" cy="884238"/>
          </a:xfrm>
        </p:spPr>
        <p:txBody>
          <a:bodyPr>
            <a:normAutofit/>
          </a:bodyPr>
          <a:lstStyle/>
          <a:p>
            <a:r>
              <a:rPr lang="en-US" sz="2400" b="1" dirty="0" smtClean="0">
                <a:latin typeface="Arial" panose="020B0604020202020204" pitchFamily="34" charset="0"/>
                <a:cs typeface="Arial" panose="020B0604020202020204" pitchFamily="34" charset="0"/>
              </a:rPr>
              <a:t>Figure 4-2  </a:t>
            </a:r>
            <a:r>
              <a:rPr lang="en-US" sz="2400" i="1" dirty="0" smtClean="0">
                <a:latin typeface="Times New Roman" panose="02020603050405020304" pitchFamily="18" charset="0"/>
                <a:cs typeface="Times New Roman" panose="02020603050405020304" pitchFamily="18" charset="0"/>
              </a:rPr>
              <a:t>Waves and rays</a:t>
            </a:r>
            <a:endParaRPr lang="en-US" sz="20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21080" y="152400"/>
            <a:ext cx="7132320" cy="5358305"/>
          </a:xfrm>
        </p:spPr>
      </p:pic>
      <p:sp>
        <p:nvSpPr>
          <p:cNvPr id="5" name="Slide Number Placeholder 4"/>
          <p:cNvSpPr>
            <a:spLocks noGrp="1"/>
          </p:cNvSpPr>
          <p:nvPr>
            <p:ph type="sldNum" sz="quarter" idx="12"/>
          </p:nvPr>
        </p:nvSpPr>
        <p:spPr/>
        <p:txBody>
          <a:bodyPr/>
          <a:lstStyle/>
          <a:p>
            <a:fld id="{5A48CCBD-D7A4-4B94-A42E-5BB6E92893FF}" type="slidenum">
              <a:rPr lang="en-US" smtClean="0"/>
              <a:t>4</a:t>
            </a:fld>
            <a:endParaRPr lang="en-US"/>
          </a:p>
        </p:txBody>
      </p:sp>
    </p:spTree>
    <p:extLst>
      <p:ext uri="{BB962C8B-B14F-4D97-AF65-F5344CB8AC3E}">
        <p14:creationId xmlns:p14="http://schemas.microsoft.com/office/powerpoint/2010/main" val="1098131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5867400"/>
            <a:ext cx="8610600" cy="838200"/>
          </a:xfrm>
        </p:spPr>
        <p:txBody>
          <a:bodyPr>
            <a:normAutofit/>
          </a:bodyPr>
          <a:lstStyle/>
          <a:p>
            <a:pPr algn="l"/>
            <a:r>
              <a:rPr lang="en-US" sz="2400" b="1" dirty="0" smtClean="0">
                <a:latin typeface="Arial" panose="020B0604020202020204" pitchFamily="34" charset="0"/>
                <a:cs typeface="Arial" panose="020B0604020202020204" pitchFamily="34" charset="0"/>
              </a:rPr>
              <a:t>Figure 4-3  </a:t>
            </a:r>
            <a:r>
              <a:rPr lang="en-US" sz="2400" i="1" dirty="0" smtClean="0">
                <a:latin typeface="Times New Roman" panose="02020603050405020304" pitchFamily="18" charset="0"/>
                <a:cs typeface="Times New Roman" panose="02020603050405020304" pitchFamily="18" charset="0"/>
              </a:rPr>
              <a:t>Typical light rays in (a) propagation, (b) reflection, and (c)  refraction</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84960" y="152400"/>
            <a:ext cx="6035040" cy="5393191"/>
          </a:xfrm>
        </p:spPr>
      </p:pic>
      <p:sp>
        <p:nvSpPr>
          <p:cNvPr id="7" name="Slide Number Placeholder 6"/>
          <p:cNvSpPr>
            <a:spLocks noGrp="1"/>
          </p:cNvSpPr>
          <p:nvPr>
            <p:ph type="sldNum" sz="quarter" idx="12"/>
          </p:nvPr>
        </p:nvSpPr>
        <p:spPr/>
        <p:txBody>
          <a:bodyPr/>
          <a:lstStyle/>
          <a:p>
            <a:fld id="{5A48CCBD-D7A4-4B94-A42E-5BB6E92893FF}" type="slidenum">
              <a:rPr lang="en-US" smtClean="0"/>
              <a:t>5</a:t>
            </a:fld>
            <a:endParaRPr lang="en-US"/>
          </a:p>
        </p:txBody>
      </p:sp>
    </p:spTree>
    <p:extLst>
      <p:ext uri="{BB962C8B-B14F-4D97-AF65-F5344CB8AC3E}">
        <p14:creationId xmlns:p14="http://schemas.microsoft.com/office/powerpoint/2010/main" val="2220153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5213350"/>
            <a:ext cx="8686800" cy="1143000"/>
          </a:xfrm>
        </p:spPr>
        <p:txBody>
          <a:bodyPr>
            <a:normAutofit/>
          </a:bodyPr>
          <a:lstStyle/>
          <a:p>
            <a:r>
              <a:rPr lang="en-US" sz="2400" b="1" dirty="0" smtClean="0">
                <a:latin typeface="Arial" panose="020B0604020202020204" pitchFamily="34" charset="0"/>
                <a:cs typeface="Arial" panose="020B0604020202020204" pitchFamily="34" charset="0"/>
              </a:rPr>
              <a:t>Figure 4-4  </a:t>
            </a:r>
            <a:r>
              <a:rPr lang="en-US" sz="2400" i="1" dirty="0" smtClean="0">
                <a:latin typeface="Times New Roman" panose="02020603050405020304" pitchFamily="18" charset="0"/>
                <a:cs typeface="Times New Roman" panose="02020603050405020304" pitchFamily="18" charset="0"/>
              </a:rPr>
              <a:t>Specular and diffuse reflection</a:t>
            </a:r>
            <a:endParaRPr lang="en-US" sz="2400" b="1"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 y="1553142"/>
            <a:ext cx="8869680" cy="2821139"/>
          </a:xfrm>
        </p:spPr>
      </p:pic>
      <p:sp>
        <p:nvSpPr>
          <p:cNvPr id="7" name="Slide Number Placeholder 6"/>
          <p:cNvSpPr>
            <a:spLocks noGrp="1"/>
          </p:cNvSpPr>
          <p:nvPr>
            <p:ph type="sldNum" sz="quarter" idx="12"/>
          </p:nvPr>
        </p:nvSpPr>
        <p:spPr/>
        <p:txBody>
          <a:bodyPr/>
          <a:lstStyle/>
          <a:p>
            <a:fld id="{5A48CCBD-D7A4-4B94-A42E-5BB6E92893FF}" type="slidenum">
              <a:rPr lang="en-US" smtClean="0"/>
              <a:t>6</a:t>
            </a:fld>
            <a:endParaRPr lang="en-US"/>
          </a:p>
        </p:txBody>
      </p:sp>
    </p:spTree>
    <p:extLst>
      <p:ext uri="{BB962C8B-B14F-4D97-AF65-F5344CB8AC3E}">
        <p14:creationId xmlns:p14="http://schemas.microsoft.com/office/powerpoint/2010/main" val="4045033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5029200"/>
            <a:ext cx="8229600" cy="1143000"/>
          </a:xfrm>
        </p:spPr>
        <p:txBody>
          <a:bodyPr>
            <a:normAutofit/>
          </a:bodyPr>
          <a:lstStyle/>
          <a:p>
            <a:pPr algn="l"/>
            <a:r>
              <a:rPr lang="en-US" sz="2400" b="1" dirty="0" smtClean="0">
                <a:latin typeface="Arial" panose="020B0604020202020204" pitchFamily="34" charset="0"/>
                <a:cs typeface="Arial" panose="020B0604020202020204" pitchFamily="34" charset="0"/>
              </a:rPr>
              <a:t>Figure 4-5  </a:t>
            </a:r>
            <a:r>
              <a:rPr lang="en-US" sz="2400" i="1" dirty="0" smtClean="0">
                <a:latin typeface="Times New Roman" panose="02020603050405020304" pitchFamily="18" charset="0"/>
                <a:cs typeface="Times New Roman" panose="02020603050405020304" pitchFamily="18" charset="0"/>
              </a:rPr>
              <a:t>Reflection from a plane surface and a mirror</a:t>
            </a:r>
            <a:endParaRPr lang="en-US" sz="24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685800"/>
            <a:ext cx="8869680" cy="3505963"/>
          </a:xfrm>
        </p:spPr>
      </p:pic>
      <p:sp>
        <p:nvSpPr>
          <p:cNvPr id="5" name="Slide Number Placeholder 4"/>
          <p:cNvSpPr>
            <a:spLocks noGrp="1"/>
          </p:cNvSpPr>
          <p:nvPr>
            <p:ph type="sldNum" sz="quarter" idx="12"/>
          </p:nvPr>
        </p:nvSpPr>
        <p:spPr/>
        <p:txBody>
          <a:bodyPr/>
          <a:lstStyle/>
          <a:p>
            <a:fld id="{5A48CCBD-D7A4-4B94-A42E-5BB6E92893FF}" type="slidenum">
              <a:rPr lang="en-US" smtClean="0"/>
              <a:t>7</a:t>
            </a:fld>
            <a:endParaRPr lang="en-US"/>
          </a:p>
        </p:txBody>
      </p:sp>
    </p:spTree>
    <p:extLst>
      <p:ext uri="{BB962C8B-B14F-4D97-AF65-F5344CB8AC3E}">
        <p14:creationId xmlns:p14="http://schemas.microsoft.com/office/powerpoint/2010/main" val="1837163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715000"/>
            <a:ext cx="8778240" cy="990600"/>
          </a:xfrm>
        </p:spPr>
        <p:txBody>
          <a:bodyPr>
            <a:normAutofit/>
          </a:bodyPr>
          <a:lstStyle/>
          <a:p>
            <a:pPr algn="l"/>
            <a:r>
              <a:rPr lang="en-US" sz="2400" b="1" dirty="0" smtClean="0">
                <a:latin typeface="Arial" panose="020B0604020202020204" pitchFamily="34" charset="0"/>
                <a:cs typeface="Arial" panose="020B0604020202020204" pitchFamily="34" charset="0"/>
              </a:rPr>
              <a:t>Figure 4-6  </a:t>
            </a:r>
            <a:r>
              <a:rPr lang="en-US" sz="2400" i="1" dirty="0" smtClean="0">
                <a:latin typeface="Times New Roman" panose="02020603050405020304" pitchFamily="18" charset="0"/>
                <a:cs typeface="Times New Roman" panose="02020603050405020304" pitchFamily="18" charset="0"/>
              </a:rPr>
              <a:t>Reflection at a curved spherical surface: Angle B equals angle A.</a:t>
            </a:r>
            <a:endParaRPr lang="en-US" sz="2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 y="228600"/>
            <a:ext cx="8778240" cy="5422826"/>
          </a:xfrm>
        </p:spPr>
      </p:pic>
      <p:sp>
        <p:nvSpPr>
          <p:cNvPr id="5" name="Slide Number Placeholder 4"/>
          <p:cNvSpPr>
            <a:spLocks noGrp="1"/>
          </p:cNvSpPr>
          <p:nvPr>
            <p:ph type="sldNum" sz="quarter" idx="12"/>
          </p:nvPr>
        </p:nvSpPr>
        <p:spPr/>
        <p:txBody>
          <a:bodyPr/>
          <a:lstStyle/>
          <a:p>
            <a:fld id="{5A48CCBD-D7A4-4B94-A42E-5BB6E92893FF}" type="slidenum">
              <a:rPr lang="en-US" smtClean="0"/>
              <a:t>8</a:t>
            </a:fld>
            <a:endParaRPr lang="en-US"/>
          </a:p>
        </p:txBody>
      </p:sp>
    </p:spTree>
    <p:extLst>
      <p:ext uri="{BB962C8B-B14F-4D97-AF65-F5344CB8AC3E}">
        <p14:creationId xmlns:p14="http://schemas.microsoft.com/office/powerpoint/2010/main" val="1696737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1200"/>
            <a:ext cx="8229600" cy="914400"/>
          </a:xfrm>
        </p:spPr>
        <p:txBody>
          <a:bodyPr>
            <a:normAutofit/>
          </a:bodyPr>
          <a:lstStyle/>
          <a:p>
            <a:pPr algn="l"/>
            <a:r>
              <a:rPr lang="en-US" sz="2400" b="1" dirty="0" smtClean="0">
                <a:latin typeface="Arial" panose="020B0604020202020204" pitchFamily="34" charset="0"/>
                <a:cs typeface="Arial" panose="020B0604020202020204" pitchFamily="34" charset="0"/>
              </a:rPr>
              <a:t>Figure 4-7  </a:t>
            </a:r>
            <a:r>
              <a:rPr lang="en-US" sz="2400" i="1" dirty="0" smtClean="0">
                <a:latin typeface="Times New Roman" panose="02020603050405020304" pitchFamily="18" charset="0"/>
                <a:cs typeface="Times New Roman" panose="02020603050405020304" pitchFamily="18" charset="0"/>
              </a:rPr>
              <a:t>Reflection and refraction at an interface between air and a different optical medium</a:t>
            </a:r>
            <a:endParaRPr lang="en-US" sz="2400" b="1" i="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52402"/>
            <a:ext cx="7772400" cy="5432238"/>
          </a:xfrm>
        </p:spPr>
      </p:pic>
      <p:sp>
        <p:nvSpPr>
          <p:cNvPr id="5" name="Slide Number Placeholder 4"/>
          <p:cNvSpPr>
            <a:spLocks noGrp="1"/>
          </p:cNvSpPr>
          <p:nvPr>
            <p:ph type="sldNum" sz="quarter" idx="12"/>
          </p:nvPr>
        </p:nvSpPr>
        <p:spPr/>
        <p:txBody>
          <a:bodyPr/>
          <a:lstStyle/>
          <a:p>
            <a:fld id="{5A48CCBD-D7A4-4B94-A42E-5BB6E92893FF}" type="slidenum">
              <a:rPr lang="en-US" smtClean="0"/>
              <a:t>9</a:t>
            </a:fld>
            <a:endParaRPr lang="en-US"/>
          </a:p>
        </p:txBody>
      </p:sp>
    </p:spTree>
    <p:extLst>
      <p:ext uri="{BB962C8B-B14F-4D97-AF65-F5344CB8AC3E}">
        <p14:creationId xmlns:p14="http://schemas.microsoft.com/office/powerpoint/2010/main" val="73197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613</TotalTime>
  <Words>373</Words>
  <Application>Microsoft Office PowerPoint</Application>
  <PresentationFormat>On-screen Show (4:3)</PresentationFormat>
  <Paragraphs>86</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Cambria Math</vt:lpstr>
      <vt:lpstr>Times New Roman</vt:lpstr>
      <vt:lpstr>Office Theme</vt:lpstr>
      <vt:lpstr>Basic Geometrical  Optics</vt:lpstr>
      <vt:lpstr>PowerPoint Presentation</vt:lpstr>
      <vt:lpstr>Figure 4-1  Light rays undergoing reflection and refraction at plane surfaces</vt:lpstr>
      <vt:lpstr>Figure 4-2  Waves and rays</vt:lpstr>
      <vt:lpstr>Figure 4-3  Typical light rays in (a) propagation, (b) reflection, and (c)  refraction</vt:lpstr>
      <vt:lpstr>Figure 4-4  Specular and diffuse reflection</vt:lpstr>
      <vt:lpstr>Figure 4-5  Reflection from a plane surface and a mirror</vt:lpstr>
      <vt:lpstr>Figure 4-6  Reflection at a curved spherical surface: Angle B equals angle A.</vt:lpstr>
      <vt:lpstr>Figure 4-7  Reflection and refraction at an interface between air and a different optical medium</vt:lpstr>
      <vt:lpstr>Figure 4-8  Refraction at an interface between media of different refractive indexes n_1 and n_2</vt:lpstr>
      <vt:lpstr>Figure 4-9 Snell’s law: formula and geometry</vt:lpstr>
      <vt:lpstr>Figure 4-10  Critical angle ic and total internal reflection</vt:lpstr>
      <vt:lpstr>Figure 4-11  Refraction of light through a prism</vt:lpstr>
      <vt:lpstr>Figure 4-12  Typical dispersion curves and separation of white light after refraction by a prism</vt:lpstr>
      <vt:lpstr>Figure 4-13  Image manipulation with refracting prisms</vt:lpstr>
      <vt:lpstr>Figure 4-14  The use of Porro prisms in ordinary binoculars</vt:lpstr>
      <vt:lpstr>Figure 4-15  Image formation in a plane mirror</vt:lpstr>
      <vt:lpstr>Figure 4-16  Defining points for concave and convex mirrors</vt:lpstr>
      <vt:lpstr>Figure 4-17  Parallel rays and focal points</vt:lpstr>
      <vt:lpstr>Figure 4-18  Key rays for graphical ray tracing with spherical mirrors</vt:lpstr>
      <vt:lpstr>Figure 4-19  Basic drawing for deriving the mirror formula</vt:lpstr>
      <vt:lpstr>Figure 4-20  Construction for derivation of mirror magnification formula</vt:lpstr>
      <vt:lpstr>Figure 4-21  Cassegrain telescope</vt:lpstr>
      <vt:lpstr>Figure 4-22  Refraction of light rays by a lens</vt:lpstr>
      <vt:lpstr>Figure 4-23  Shapes of common thin lenses</vt:lpstr>
      <vt:lpstr>Figure 4-24  Focal points for positive and negative lenses</vt:lpstr>
      <vt:lpstr>Figure 4-25  Relationship of parallel light rays to right and left focal points in thin lenses</vt:lpstr>
      <vt:lpstr>Figure 4-26  Comparison of light-gathering power of an  oil-immersion lens system and an air-immersion lens system, showing that the oil-immersion lens system is superior</vt:lpstr>
      <vt:lpstr>Figure 4-27  Ray diagrams for image formation by positive and negative lenses</vt:lpstr>
      <vt:lpstr>Figure 4-28  Ray diagram for image formation through two lenses</vt:lpstr>
      <vt:lpstr>Figure 4-29  Defining quantities for image formation with a thin lens</vt:lpstr>
      <vt:lpstr> Figure 4-30  Setup for measuring minimum angle of deviation (Laboratory 1-4A: Prisms and Lenses)</vt:lpstr>
      <vt:lpstr>Figure 4-31   (Laboratory 1-4A: Prisms and Lenses)</vt:lpstr>
      <vt:lpstr>Figure 4-32  Setup for determining focal length of a positive lens (Laboratory 1-4A: Prisms and Lenses)</vt:lpstr>
      <vt:lpstr>Figure 4-33  From Laser Beam at Mirror to Point on Wall (Laboratory 1-4C: Law of Reflection)</vt:lpstr>
      <vt:lpstr>Figure 4-34   (Laboratory 1-4D: Lenses)</vt:lpstr>
    </vt:vector>
  </TitlesOfParts>
  <Company>University of Central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Light and Lasers, 2nd Edition</dc:title>
  <dc:creator>Jayne McElroy</dc:creator>
  <cp:lastModifiedBy>optec</cp:lastModifiedBy>
  <cp:revision>74</cp:revision>
  <dcterms:created xsi:type="dcterms:W3CDTF">2016-06-20T14:38:45Z</dcterms:created>
  <dcterms:modified xsi:type="dcterms:W3CDTF">2019-04-10T19:16:21Z</dcterms:modified>
</cp:coreProperties>
</file>