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8" r:id="rId2"/>
    <p:sldId id="300"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8" autoAdjust="0"/>
    <p:restoredTop sz="94660"/>
  </p:normalViewPr>
  <p:slideViewPr>
    <p:cSldViewPr showGuides="1">
      <p:cViewPr varScale="1">
        <p:scale>
          <a:sx n="70" d="100"/>
          <a:sy n="70" d="100"/>
        </p:scale>
        <p:origin x="1302"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8D24F3-C685-4B14-9695-01F1E050A871}"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DE98FB-EF5A-403C-886C-43F99DFBA872}" type="slidenum">
              <a:rPr lang="en-US" smtClean="0"/>
              <a:t>‹#›</a:t>
            </a:fld>
            <a:endParaRPr lang="en-US"/>
          </a:p>
        </p:txBody>
      </p:sp>
    </p:spTree>
    <p:extLst>
      <p:ext uri="{BB962C8B-B14F-4D97-AF65-F5344CB8AC3E}">
        <p14:creationId xmlns:p14="http://schemas.microsoft.com/office/powerpoint/2010/main" val="1769561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8D24F3-C685-4B14-9695-01F1E050A871}"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DE98FB-EF5A-403C-886C-43F99DFBA872}" type="slidenum">
              <a:rPr lang="en-US" smtClean="0"/>
              <a:t>‹#›</a:t>
            </a:fld>
            <a:endParaRPr lang="en-US"/>
          </a:p>
        </p:txBody>
      </p:sp>
    </p:spTree>
    <p:extLst>
      <p:ext uri="{BB962C8B-B14F-4D97-AF65-F5344CB8AC3E}">
        <p14:creationId xmlns:p14="http://schemas.microsoft.com/office/powerpoint/2010/main" val="3450055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8D24F3-C685-4B14-9695-01F1E050A871}"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DE98FB-EF5A-403C-886C-43F99DFBA872}" type="slidenum">
              <a:rPr lang="en-US" smtClean="0"/>
              <a:t>‹#›</a:t>
            </a:fld>
            <a:endParaRPr lang="en-US"/>
          </a:p>
        </p:txBody>
      </p:sp>
    </p:spTree>
    <p:extLst>
      <p:ext uri="{BB962C8B-B14F-4D97-AF65-F5344CB8AC3E}">
        <p14:creationId xmlns:p14="http://schemas.microsoft.com/office/powerpoint/2010/main" val="362011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8D24F3-C685-4B14-9695-01F1E050A871}"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DE98FB-EF5A-403C-886C-43F99DFBA872}" type="slidenum">
              <a:rPr lang="en-US" smtClean="0"/>
              <a:t>‹#›</a:t>
            </a:fld>
            <a:endParaRPr lang="en-US"/>
          </a:p>
        </p:txBody>
      </p:sp>
    </p:spTree>
    <p:extLst>
      <p:ext uri="{BB962C8B-B14F-4D97-AF65-F5344CB8AC3E}">
        <p14:creationId xmlns:p14="http://schemas.microsoft.com/office/powerpoint/2010/main" val="3054014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8D24F3-C685-4B14-9695-01F1E050A871}"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DE98FB-EF5A-403C-886C-43F99DFBA872}" type="slidenum">
              <a:rPr lang="en-US" smtClean="0"/>
              <a:t>‹#›</a:t>
            </a:fld>
            <a:endParaRPr lang="en-US"/>
          </a:p>
        </p:txBody>
      </p:sp>
    </p:spTree>
    <p:extLst>
      <p:ext uri="{BB962C8B-B14F-4D97-AF65-F5344CB8AC3E}">
        <p14:creationId xmlns:p14="http://schemas.microsoft.com/office/powerpoint/2010/main" val="4102317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8D24F3-C685-4B14-9695-01F1E050A871}" type="datetimeFigureOut">
              <a:rPr lang="en-US" smtClean="0"/>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DE98FB-EF5A-403C-886C-43F99DFBA872}" type="slidenum">
              <a:rPr lang="en-US" smtClean="0"/>
              <a:t>‹#›</a:t>
            </a:fld>
            <a:endParaRPr lang="en-US"/>
          </a:p>
        </p:txBody>
      </p:sp>
    </p:spTree>
    <p:extLst>
      <p:ext uri="{BB962C8B-B14F-4D97-AF65-F5344CB8AC3E}">
        <p14:creationId xmlns:p14="http://schemas.microsoft.com/office/powerpoint/2010/main" val="1922155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8D24F3-C685-4B14-9695-01F1E050A871}" type="datetimeFigureOut">
              <a:rPr lang="en-US" smtClean="0"/>
              <a:t>5/3/2019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DE98FB-EF5A-403C-886C-43F99DFBA872}" type="slidenum">
              <a:rPr lang="en-US" smtClean="0"/>
              <a:t>‹#›</a:t>
            </a:fld>
            <a:endParaRPr lang="en-US"/>
          </a:p>
        </p:txBody>
      </p:sp>
    </p:spTree>
    <p:extLst>
      <p:ext uri="{BB962C8B-B14F-4D97-AF65-F5344CB8AC3E}">
        <p14:creationId xmlns:p14="http://schemas.microsoft.com/office/powerpoint/2010/main" val="2409371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8D24F3-C685-4B14-9695-01F1E050A871}" type="datetimeFigureOut">
              <a:rPr lang="en-US" smtClean="0"/>
              <a:t>5/3/2019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DE98FB-EF5A-403C-886C-43F99DFBA872}" type="slidenum">
              <a:rPr lang="en-US" smtClean="0"/>
              <a:t>‹#›</a:t>
            </a:fld>
            <a:endParaRPr lang="en-US"/>
          </a:p>
        </p:txBody>
      </p:sp>
    </p:spTree>
    <p:extLst>
      <p:ext uri="{BB962C8B-B14F-4D97-AF65-F5344CB8AC3E}">
        <p14:creationId xmlns:p14="http://schemas.microsoft.com/office/powerpoint/2010/main" val="326604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8D24F3-C685-4B14-9695-01F1E050A871}" type="datetimeFigureOut">
              <a:rPr lang="en-US" smtClean="0"/>
              <a:t>5/3/2019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DE98FB-EF5A-403C-886C-43F99DFBA872}" type="slidenum">
              <a:rPr lang="en-US" smtClean="0"/>
              <a:t>‹#›</a:t>
            </a:fld>
            <a:endParaRPr lang="en-US"/>
          </a:p>
        </p:txBody>
      </p:sp>
    </p:spTree>
    <p:extLst>
      <p:ext uri="{BB962C8B-B14F-4D97-AF65-F5344CB8AC3E}">
        <p14:creationId xmlns:p14="http://schemas.microsoft.com/office/powerpoint/2010/main" val="2819278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8D24F3-C685-4B14-9695-01F1E050A871}" type="datetimeFigureOut">
              <a:rPr lang="en-US" smtClean="0"/>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DE98FB-EF5A-403C-886C-43F99DFBA872}" type="slidenum">
              <a:rPr lang="en-US" smtClean="0"/>
              <a:t>‹#›</a:t>
            </a:fld>
            <a:endParaRPr lang="en-US"/>
          </a:p>
        </p:txBody>
      </p:sp>
    </p:spTree>
    <p:extLst>
      <p:ext uri="{BB962C8B-B14F-4D97-AF65-F5344CB8AC3E}">
        <p14:creationId xmlns:p14="http://schemas.microsoft.com/office/powerpoint/2010/main" val="2072727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8D24F3-C685-4B14-9695-01F1E050A871}" type="datetimeFigureOut">
              <a:rPr lang="en-US" smtClean="0"/>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DE98FB-EF5A-403C-886C-43F99DFBA872}" type="slidenum">
              <a:rPr lang="en-US" smtClean="0"/>
              <a:t>‹#›</a:t>
            </a:fld>
            <a:endParaRPr lang="en-US"/>
          </a:p>
        </p:txBody>
      </p:sp>
    </p:spTree>
    <p:extLst>
      <p:ext uri="{BB962C8B-B14F-4D97-AF65-F5344CB8AC3E}">
        <p14:creationId xmlns:p14="http://schemas.microsoft.com/office/powerpoint/2010/main" val="1164413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8D24F3-C685-4B14-9695-01F1E050A871}" type="datetimeFigureOut">
              <a:rPr lang="en-US" smtClean="0"/>
              <a:t>5/3/2019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DE98FB-EF5A-403C-886C-43F99DFBA872}" type="slidenum">
              <a:rPr lang="en-US" smtClean="0"/>
              <a:t>‹#›</a:t>
            </a:fld>
            <a:endParaRPr lang="en-US"/>
          </a:p>
        </p:txBody>
      </p:sp>
    </p:spTree>
    <p:extLst>
      <p:ext uri="{BB962C8B-B14F-4D97-AF65-F5344CB8AC3E}">
        <p14:creationId xmlns:p14="http://schemas.microsoft.com/office/powerpoint/2010/main" val="708733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creativecommons.org/licenses/by-nc-nd/4.0" TargetMode="External"/><Relationship Id="rId2" Type="http://schemas.openxmlformats.org/officeDocument/2006/relationships/hyperlink" Target="http://www.op-tec.org/"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685800"/>
            <a:ext cx="7315200" cy="4572000"/>
          </a:xfrm>
        </p:spPr>
        <p:txBody>
          <a:bodyPr>
            <a:normAutofit fontScale="25000" lnSpcReduction="20000"/>
          </a:bodyPr>
          <a:lstStyle/>
          <a:p>
            <a:r>
              <a:rPr lang="en-US" sz="11200" b="1" dirty="0" smtClean="0">
                <a:solidFill>
                  <a:schemeClr val="tx1"/>
                </a:solidFill>
                <a:latin typeface="Arial" panose="020B0604020202020204" pitchFamily="34" charset="0"/>
                <a:cs typeface="Arial" panose="020B0604020202020204" pitchFamily="34" charset="0"/>
              </a:rPr>
              <a:t>Integrated Photonics</a:t>
            </a:r>
          </a:p>
          <a:p>
            <a:endParaRPr lang="en-US" sz="11200" b="1" dirty="0">
              <a:solidFill>
                <a:schemeClr val="tx1"/>
              </a:solidFill>
              <a:latin typeface="Arial" panose="020B0604020202020204" pitchFamily="34" charset="0"/>
              <a:cs typeface="Arial" panose="020B0604020202020204" pitchFamily="34" charset="0"/>
            </a:endParaRPr>
          </a:p>
          <a:p>
            <a:r>
              <a:rPr lang="en-US" sz="14400" dirty="0" smtClean="0">
                <a:solidFill>
                  <a:schemeClr val="tx1"/>
                </a:solidFill>
                <a:latin typeface="Arial" panose="020B0604020202020204" pitchFamily="34" charset="0"/>
                <a:cs typeface="Arial" panose="020B0604020202020204" pitchFamily="34" charset="0"/>
              </a:rPr>
              <a:t>Figures and Images for Instructors</a:t>
            </a:r>
          </a:p>
          <a:p>
            <a:endParaRPr lang="en-US" sz="12800" dirty="0">
              <a:solidFill>
                <a:schemeClr val="tx1"/>
              </a:solidFill>
              <a:latin typeface="Arial" panose="020B0604020202020204" pitchFamily="34" charset="0"/>
              <a:cs typeface="Arial" panose="020B0604020202020204" pitchFamily="34" charset="0"/>
            </a:endParaRPr>
          </a:p>
          <a:p>
            <a:r>
              <a:rPr lang="en-US" sz="12800" dirty="0" smtClean="0">
                <a:solidFill>
                  <a:schemeClr val="tx1"/>
                </a:solidFill>
                <a:latin typeface="Arial" panose="020B0604020202020204" pitchFamily="34" charset="0"/>
                <a:cs typeface="Arial" panose="020B0604020202020204" pitchFamily="34" charset="0"/>
              </a:rPr>
              <a:t>Module 2</a:t>
            </a:r>
            <a:endParaRPr lang="en-US" sz="12800" dirty="0">
              <a:solidFill>
                <a:schemeClr val="tx1"/>
              </a:solidFill>
              <a:latin typeface="Arial" panose="020B0604020202020204" pitchFamily="34" charset="0"/>
              <a:cs typeface="Arial" panose="020B0604020202020204" pitchFamily="34" charset="0"/>
            </a:endParaRPr>
          </a:p>
          <a:p>
            <a:pPr>
              <a:lnSpc>
                <a:spcPct val="120000"/>
              </a:lnSpc>
            </a:pPr>
            <a:r>
              <a:rPr lang="en-US" sz="12800" dirty="0">
                <a:solidFill>
                  <a:schemeClr val="tx1"/>
                </a:solidFill>
                <a:latin typeface="Arial" panose="020B0604020202020204" pitchFamily="34" charset="0"/>
                <a:cs typeface="Arial" panose="020B0604020202020204" pitchFamily="34" charset="0"/>
              </a:rPr>
              <a:t>Silicon Photonic Integrated </a:t>
            </a:r>
            <a:r>
              <a:rPr lang="en-US" sz="12800" dirty="0" smtClean="0">
                <a:solidFill>
                  <a:schemeClr val="tx1"/>
                </a:solidFill>
                <a:latin typeface="Arial" panose="020B0604020202020204" pitchFamily="34" charset="0"/>
                <a:cs typeface="Arial" panose="020B0604020202020204" pitchFamily="34" charset="0"/>
              </a:rPr>
              <a:t/>
            </a:r>
            <a:br>
              <a:rPr lang="en-US" sz="12800" dirty="0" smtClean="0">
                <a:solidFill>
                  <a:schemeClr val="tx1"/>
                </a:solidFill>
                <a:latin typeface="Arial" panose="020B0604020202020204" pitchFamily="34" charset="0"/>
                <a:cs typeface="Arial" panose="020B0604020202020204" pitchFamily="34" charset="0"/>
              </a:rPr>
            </a:br>
            <a:r>
              <a:rPr lang="en-US" sz="12800" dirty="0" smtClean="0">
                <a:solidFill>
                  <a:schemeClr val="tx1"/>
                </a:solidFill>
                <a:latin typeface="Arial" panose="020B0604020202020204" pitchFamily="34" charset="0"/>
                <a:cs typeface="Arial" panose="020B0604020202020204" pitchFamily="34" charset="0"/>
              </a:rPr>
              <a:t>Circuits </a:t>
            </a:r>
            <a:r>
              <a:rPr lang="en-US" sz="12800" dirty="0">
                <a:solidFill>
                  <a:schemeClr val="tx1"/>
                </a:solidFill>
                <a:latin typeface="Arial" panose="020B0604020202020204" pitchFamily="34" charset="0"/>
                <a:cs typeface="Arial" panose="020B0604020202020204" pitchFamily="34" charset="0"/>
              </a:rPr>
              <a:t>and Devices</a:t>
            </a:r>
          </a:p>
          <a:p>
            <a:pPr>
              <a:lnSpc>
                <a:spcPct val="120000"/>
              </a:lnSpc>
            </a:pPr>
            <a:endParaRPr lang="en-US" sz="9600" b="1" dirty="0">
              <a:solidFill>
                <a:schemeClr val="tx1"/>
              </a:solidFill>
              <a:latin typeface="Arial" panose="020B0604020202020204" pitchFamily="34" charset="0"/>
              <a:cs typeface="Arial" panose="020B0604020202020204" pitchFamily="34" charset="0"/>
            </a:endParaRPr>
          </a:p>
          <a:p>
            <a:pPr>
              <a:lnSpc>
                <a:spcPct val="120000"/>
              </a:lnSpc>
            </a:pPr>
            <a:r>
              <a:rPr lang="en-US" sz="9600" dirty="0" smtClean="0">
                <a:solidFill>
                  <a:schemeClr val="tx1"/>
                </a:solidFill>
                <a:latin typeface="Arial" panose="020B0604020202020204" pitchFamily="34" charset="0"/>
                <a:cs typeface="Arial" panose="020B0604020202020204" pitchFamily="34" charset="0"/>
              </a:rPr>
              <a:t>Optics and Photonics Series</a:t>
            </a:r>
          </a:p>
          <a:p>
            <a:r>
              <a:rPr lang="en-US" sz="16000" b="1" dirty="0">
                <a:solidFill>
                  <a:schemeClr val="tx1"/>
                </a:solidFill>
                <a:latin typeface="Arial" panose="020B0604020202020204" pitchFamily="34" charset="0"/>
                <a:cs typeface="Arial" panose="020B0604020202020204" pitchFamily="34" charset="0"/>
              </a:rPr>
              <a:t> </a:t>
            </a:r>
            <a:endParaRPr lang="en-US" sz="16000" dirty="0">
              <a:solidFill>
                <a:schemeClr val="tx1"/>
              </a:solidFill>
              <a:latin typeface="Arial" panose="020B0604020202020204" pitchFamily="34" charset="0"/>
              <a:cs typeface="Arial" panose="020B0604020202020204" pitchFamily="34" charset="0"/>
            </a:endParaRPr>
          </a:p>
          <a:p>
            <a:r>
              <a:rPr lang="en-US" b="1" dirty="0"/>
              <a:t> </a:t>
            </a:r>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914400" y="5257800"/>
            <a:ext cx="914400" cy="914400"/>
          </a:xfrm>
          <a:prstGeom prst="rect">
            <a:avLst/>
          </a:prstGeom>
          <a:noFill/>
          <a:ln>
            <a:noFill/>
          </a:ln>
        </p:spPr>
      </p:pic>
      <p:pic>
        <p:nvPicPr>
          <p:cNvPr id="5" name="Picture 4" descr="OP-TEC 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5257800"/>
            <a:ext cx="2743200" cy="856782"/>
          </a:xfrm>
          <a:prstGeom prst="rect">
            <a:avLst/>
          </a:prstGeom>
          <a:noFill/>
          <a:ln>
            <a:noFill/>
          </a:ln>
        </p:spPr>
      </p:pic>
    </p:spTree>
    <p:extLst>
      <p:ext uri="{BB962C8B-B14F-4D97-AF65-F5344CB8AC3E}">
        <p14:creationId xmlns:p14="http://schemas.microsoft.com/office/powerpoint/2010/main" val="29947371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05400"/>
            <a:ext cx="8229600" cy="1143000"/>
          </a:xfrm>
        </p:spPr>
        <p:txBody>
          <a:bodyPr>
            <a:normAutofit/>
          </a:bodyPr>
          <a:lstStyle/>
          <a:p>
            <a:pPr algn="l"/>
            <a:r>
              <a:rPr lang="en-US" sz="2400" b="1" dirty="0">
                <a:latin typeface="Arial" panose="020B0604020202020204" pitchFamily="34" charset="0"/>
                <a:cs typeface="Arial" panose="020B0604020202020204" pitchFamily="34" charset="0"/>
              </a:rPr>
              <a:t>Figure 2-8</a:t>
            </a:r>
            <a:r>
              <a:rPr lang="en-US" sz="2400"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An optical communication system that amplifies the light signal along the transmission path</a:t>
            </a:r>
            <a:endParaRPr lang="en-US"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172" r="4098" b="18795"/>
          <a:stretch/>
        </p:blipFill>
        <p:spPr>
          <a:xfrm>
            <a:off x="518614" y="1746459"/>
            <a:ext cx="8052179" cy="2673141"/>
          </a:xfrm>
        </p:spPr>
      </p:pic>
    </p:spTree>
    <p:extLst>
      <p:ext uri="{BB962C8B-B14F-4D97-AF65-F5344CB8AC3E}">
        <p14:creationId xmlns:p14="http://schemas.microsoft.com/office/powerpoint/2010/main" val="41440936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321" t="8756" r="2699" b="12122"/>
          <a:stretch/>
        </p:blipFill>
        <p:spPr>
          <a:xfrm>
            <a:off x="815454" y="784746"/>
            <a:ext cx="7642746" cy="4244454"/>
          </a:xfrm>
        </p:spPr>
      </p:pic>
      <p:sp>
        <p:nvSpPr>
          <p:cNvPr id="2" name="Title 1"/>
          <p:cNvSpPr>
            <a:spLocks noGrp="1"/>
          </p:cNvSpPr>
          <p:nvPr>
            <p:ph type="title"/>
          </p:nvPr>
        </p:nvSpPr>
        <p:spPr>
          <a:xfrm>
            <a:off x="1066800" y="5105400"/>
            <a:ext cx="7086600" cy="1143000"/>
          </a:xfrm>
        </p:spPr>
        <p:txBody>
          <a:bodyPr>
            <a:noAutofit/>
          </a:bodyPr>
          <a:lstStyle/>
          <a:p>
            <a:pPr algn="l"/>
            <a:r>
              <a:rPr lang="en-US" sz="2400" b="1" dirty="0">
                <a:latin typeface="Arial" panose="020B0604020202020204" pitchFamily="34" charset="0"/>
                <a:cs typeface="Arial" panose="020B0604020202020204" pitchFamily="34" charset="0"/>
              </a:rPr>
              <a:t>Figure 2-9 </a:t>
            </a:r>
            <a:r>
              <a:rPr lang="en-US" sz="2400" i="1"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Effect of an amplifier vs. a repeater on a </a:t>
            </a:r>
            <a:r>
              <a:rPr lang="en-US" sz="2400" i="1" dirty="0" smtClean="0">
                <a:latin typeface="Times New Roman" panose="02020603050405020304" pitchFamily="18" charset="0"/>
                <a:cs typeface="Times New Roman" panose="02020603050405020304" pitchFamily="18" charset="0"/>
              </a:rPr>
              <a:t/>
            </a:r>
            <a:br>
              <a:rPr lang="en-US" sz="2400" i="1" dirty="0" smtClean="0">
                <a:latin typeface="Times New Roman" panose="02020603050405020304" pitchFamily="18" charset="0"/>
                <a:cs typeface="Times New Roman" panose="02020603050405020304" pitchFamily="18" charset="0"/>
              </a:rPr>
            </a:br>
            <a:r>
              <a:rPr lang="en-US" sz="2400" i="1" dirty="0" smtClean="0">
                <a:latin typeface="Times New Roman" panose="02020603050405020304" pitchFamily="18" charset="0"/>
                <a:cs typeface="Times New Roman" panose="02020603050405020304" pitchFamily="18" charset="0"/>
              </a:rPr>
              <a:t>degraded </a:t>
            </a:r>
            <a:r>
              <a:rPr lang="en-US" sz="2400" i="1" dirty="0">
                <a:latin typeface="Times New Roman" panose="02020603050405020304" pitchFamily="18" charset="0"/>
                <a:cs typeface="Times New Roman" panose="02020603050405020304" pitchFamily="18" charset="0"/>
              </a:rPr>
              <a:t>optical </a:t>
            </a:r>
            <a:r>
              <a:rPr lang="en-US" sz="2400" i="1" dirty="0" smtClean="0">
                <a:latin typeface="Times New Roman" panose="02020603050405020304" pitchFamily="18" charset="0"/>
                <a:cs typeface="Times New Roman" panose="02020603050405020304" pitchFamily="18" charset="0"/>
              </a:rPr>
              <a:t>signal</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17428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9943" t="12519" r="2658" b="10516"/>
          <a:stretch/>
        </p:blipFill>
        <p:spPr>
          <a:xfrm>
            <a:off x="5513696" y="1648518"/>
            <a:ext cx="3355984" cy="3075882"/>
          </a:xfrm>
        </p:spPr>
      </p:pic>
      <p:sp>
        <p:nvSpPr>
          <p:cNvPr id="2" name="TextBox 1"/>
          <p:cNvSpPr txBox="1"/>
          <p:nvPr/>
        </p:nvSpPr>
        <p:spPr>
          <a:xfrm>
            <a:off x="152400" y="5265003"/>
            <a:ext cx="4267200" cy="830997"/>
          </a:xfrm>
          <a:prstGeom prst="rect">
            <a:avLst/>
          </a:prstGeom>
          <a:noFill/>
        </p:spPr>
        <p:txBody>
          <a:bodyPr wrap="square" rtlCol="0">
            <a:spAutoFit/>
          </a:bodyPr>
          <a:lstStyle/>
          <a:p>
            <a:pPr algn="ctr"/>
            <a:r>
              <a:rPr lang="en-US" sz="2400" b="1" dirty="0" smtClean="0">
                <a:latin typeface="Arial" panose="020B0604020202020204" pitchFamily="34" charset="0"/>
                <a:cs typeface="Arial" panose="020B0604020202020204" pitchFamily="34" charset="0"/>
              </a:rPr>
              <a:t>Figure 2-10 a) </a:t>
            </a:r>
            <a:r>
              <a:rPr lang="en-US" sz="2400" dirty="0" smtClean="0">
                <a:latin typeface="Arial" panose="020B0604020202020204" pitchFamily="34" charset="0"/>
                <a:cs typeface="Arial" panose="020B0604020202020204" pitchFamily="34" charset="0"/>
              </a:rPr>
              <a:t> </a:t>
            </a:r>
            <a:r>
              <a:rPr lang="en-US" sz="2400" i="1" dirty="0" smtClean="0">
                <a:latin typeface="Times New Roman" panose="02020603050405020304" pitchFamily="18" charset="0"/>
                <a:cs typeface="Times New Roman" panose="02020603050405020304" pitchFamily="18" charset="0"/>
              </a:rPr>
              <a:t>SOI </a:t>
            </a:r>
            <a:br>
              <a:rPr lang="en-US" sz="2400" i="1" dirty="0" smtClean="0">
                <a:latin typeface="Times New Roman" panose="02020603050405020304" pitchFamily="18" charset="0"/>
                <a:cs typeface="Times New Roman" panose="02020603050405020304" pitchFamily="18" charset="0"/>
              </a:rPr>
            </a:br>
            <a:r>
              <a:rPr lang="en-US" sz="2400" i="1" dirty="0" smtClean="0">
                <a:latin typeface="Times New Roman" panose="02020603050405020304" pitchFamily="18" charset="0"/>
                <a:cs typeface="Times New Roman" panose="02020603050405020304" pitchFamily="18" charset="0"/>
              </a:rPr>
              <a:t>material </a:t>
            </a:r>
            <a:r>
              <a:rPr lang="en-US" sz="2400" i="1" dirty="0">
                <a:latin typeface="Times New Roman" panose="02020603050405020304" pitchFamily="18" charset="0"/>
                <a:cs typeface="Times New Roman" panose="02020603050405020304" pitchFamily="18" charset="0"/>
              </a:rPr>
              <a:t>structure</a:t>
            </a: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572000" y="5265003"/>
            <a:ext cx="4572000"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Figure 2-10 b)</a:t>
            </a:r>
            <a:r>
              <a:rPr lang="en-US" sz="2400"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Channel (or </a:t>
            </a:r>
            <a:r>
              <a:rPr lang="en-US" sz="2400" i="1" dirty="0" smtClean="0">
                <a:latin typeface="Times New Roman" panose="02020603050405020304" pitchFamily="18" charset="0"/>
                <a:cs typeface="Times New Roman" panose="02020603050405020304" pitchFamily="18" charset="0"/>
              </a:rPr>
              <a:t/>
            </a:r>
            <a:br>
              <a:rPr lang="en-US" sz="2400" i="1" dirty="0" smtClean="0">
                <a:latin typeface="Times New Roman" panose="02020603050405020304" pitchFamily="18" charset="0"/>
                <a:cs typeface="Times New Roman" panose="02020603050405020304" pitchFamily="18" charset="0"/>
              </a:rPr>
            </a:br>
            <a:r>
              <a:rPr lang="en-US" sz="2400" i="1" dirty="0" smtClean="0">
                <a:latin typeface="Times New Roman" panose="02020603050405020304" pitchFamily="18" charset="0"/>
                <a:cs typeface="Times New Roman" panose="02020603050405020304" pitchFamily="18" charset="0"/>
              </a:rPr>
              <a:t>strip</a:t>
            </a:r>
            <a:r>
              <a:rPr lang="en-US" sz="2400" i="1" dirty="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SOI </a:t>
            </a:r>
            <a:r>
              <a:rPr lang="en-US" sz="2400" i="1" dirty="0">
                <a:latin typeface="Times New Roman" panose="02020603050405020304" pitchFamily="18" charset="0"/>
                <a:cs typeface="Times New Roman" panose="02020603050405020304" pitchFamily="18" charset="0"/>
              </a:rPr>
              <a:t>waveguide</a:t>
            </a:r>
            <a:endParaRPr lang="en-US" sz="2400" dirty="0">
              <a:latin typeface="Times New Roman" panose="02020603050405020304" pitchFamily="18" charset="0"/>
              <a:cs typeface="Times New Roman" panose="02020603050405020304" pitchFamily="18" charset="0"/>
            </a:endParaRPr>
          </a:p>
        </p:txBody>
      </p:sp>
      <p:pic>
        <p:nvPicPr>
          <p:cNvPr id="5"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3593" t="12519" r="46926" b="10516"/>
          <a:stretch/>
        </p:blipFill>
        <p:spPr>
          <a:xfrm>
            <a:off x="609600" y="1600200"/>
            <a:ext cx="4440072" cy="3075882"/>
          </a:xfrm>
          <a:prstGeom prst="rect">
            <a:avLst/>
          </a:prstGeom>
        </p:spPr>
      </p:pic>
    </p:spTree>
    <p:extLst>
      <p:ext uri="{BB962C8B-B14F-4D97-AF65-F5344CB8AC3E}">
        <p14:creationId xmlns:p14="http://schemas.microsoft.com/office/powerpoint/2010/main" val="17126814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0"/>
            <a:ext cx="8229600" cy="1143000"/>
          </a:xfrm>
        </p:spPr>
        <p:txBody>
          <a:bodyPr>
            <a:noAutofit/>
          </a:bodyPr>
          <a:lstStyle/>
          <a:p>
            <a:pPr algn="l"/>
            <a:r>
              <a:rPr lang="en-US" sz="2400" b="1" dirty="0">
                <a:latin typeface="Arial" panose="020B0604020202020204" pitchFamily="34" charset="0"/>
                <a:cs typeface="Arial" panose="020B0604020202020204" pitchFamily="34" charset="0"/>
              </a:rPr>
              <a:t>Figure 2-11 </a:t>
            </a:r>
            <a:r>
              <a:rPr lang="en-US" sz="2400"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Directional coupler device containing four S-bend waveguides to bring waveguides close to each other and then separate </a:t>
            </a:r>
            <a:r>
              <a:rPr lang="en-US" sz="2400" i="1" dirty="0" smtClean="0">
                <a:latin typeface="Times New Roman" panose="02020603050405020304" pitchFamily="18" charset="0"/>
                <a:cs typeface="Times New Roman" panose="02020603050405020304" pitchFamily="18" charset="0"/>
              </a:rPr>
              <a:t>them</a:t>
            </a:r>
            <a:endParaRPr lang="en-US"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5692" t="27130" r="13732" b="28361"/>
          <a:stretch/>
        </p:blipFill>
        <p:spPr>
          <a:xfrm>
            <a:off x="1024518" y="1478280"/>
            <a:ext cx="7128882" cy="3474720"/>
          </a:xfrm>
        </p:spPr>
      </p:pic>
    </p:spTree>
    <p:extLst>
      <p:ext uri="{BB962C8B-B14F-4D97-AF65-F5344CB8AC3E}">
        <p14:creationId xmlns:p14="http://schemas.microsoft.com/office/powerpoint/2010/main" val="38382552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121495" y="990600"/>
            <a:ext cx="4874783" cy="3657600"/>
          </a:xfr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8009" t="24253" r="50000" b="21326"/>
          <a:stretch/>
        </p:blipFill>
        <p:spPr>
          <a:xfrm>
            <a:off x="301962" y="1005840"/>
            <a:ext cx="3825607" cy="3718560"/>
          </a:xfrm>
          <a:prstGeom prst="rect">
            <a:avLst/>
          </a:prstGeom>
        </p:spPr>
      </p:pic>
      <p:sp>
        <p:nvSpPr>
          <p:cNvPr id="5" name="TextBox 4"/>
          <p:cNvSpPr txBox="1"/>
          <p:nvPr/>
        </p:nvSpPr>
        <p:spPr>
          <a:xfrm>
            <a:off x="990600" y="5257800"/>
            <a:ext cx="3048000" cy="120032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Figure 2-12 a)</a:t>
            </a:r>
            <a:r>
              <a:rPr lang="en-US" sz="2400"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Light distribution in optical </a:t>
            </a:r>
            <a:r>
              <a:rPr lang="en-US" sz="2400" i="1" dirty="0" smtClean="0">
                <a:latin typeface="Times New Roman" panose="02020603050405020304" pitchFamily="18" charset="0"/>
                <a:cs typeface="Times New Roman" panose="02020603050405020304" pitchFamily="18" charset="0"/>
              </a:rPr>
              <a:t/>
            </a:r>
            <a:br>
              <a:rPr lang="en-US" sz="2400" i="1" dirty="0" smtClean="0">
                <a:latin typeface="Times New Roman" panose="02020603050405020304" pitchFamily="18" charset="0"/>
                <a:cs typeface="Times New Roman" panose="02020603050405020304" pitchFamily="18" charset="0"/>
              </a:rPr>
            </a:br>
            <a:r>
              <a:rPr lang="en-US" sz="2400" i="1" dirty="0" smtClean="0">
                <a:latin typeface="Times New Roman" panose="02020603050405020304" pitchFamily="18" charset="0"/>
                <a:cs typeface="Times New Roman" panose="02020603050405020304" pitchFamily="18" charset="0"/>
              </a:rPr>
              <a:t>fiber </a:t>
            </a:r>
            <a:r>
              <a:rPr lang="en-US" sz="2400" i="1" dirty="0">
                <a:latin typeface="Times New Roman" panose="02020603050405020304" pitchFamily="18" charset="0"/>
                <a:cs typeface="Times New Roman" panose="02020603050405020304" pitchFamily="18" charset="0"/>
              </a:rPr>
              <a:t>(TEM</a:t>
            </a:r>
            <a:r>
              <a:rPr lang="en-US" sz="2400" i="1" baseline="-25000" dirty="0">
                <a:latin typeface="Times New Roman" panose="02020603050405020304" pitchFamily="18" charset="0"/>
                <a:cs typeface="Times New Roman" panose="02020603050405020304" pitchFamily="18" charset="0"/>
              </a:rPr>
              <a:t>00</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572000" y="5329535"/>
            <a:ext cx="426720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Figure 2-12 b) </a:t>
            </a:r>
            <a:r>
              <a:rPr lang="en-US" sz="2400" i="1"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SOI waveguide</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51111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05400"/>
            <a:ext cx="8229600" cy="1143000"/>
          </a:xfrm>
        </p:spPr>
        <p:txBody>
          <a:bodyPr>
            <a:normAutofit/>
          </a:bodyPr>
          <a:lstStyle/>
          <a:p>
            <a:pPr algn="l"/>
            <a:r>
              <a:rPr lang="en-US" sz="2400" b="1" dirty="0">
                <a:latin typeface="Arial" panose="020B0604020202020204" pitchFamily="34" charset="0"/>
                <a:cs typeface="Arial" panose="020B0604020202020204" pitchFamily="34" charset="0"/>
              </a:rPr>
              <a:t>Figure 2-13  a)</a:t>
            </a:r>
            <a:r>
              <a:rPr lang="en-US" sz="2400"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Butt coupling</a:t>
            </a:r>
            <a:r>
              <a:rPr lang="en-US" sz="2400" dirty="0">
                <a:latin typeface="Times New Roman" panose="02020603050405020304" pitchFamily="18" charset="0"/>
                <a:cs typeface="Times New Roman" panose="02020603050405020304" pitchFamily="18" charset="0"/>
              </a:rPr>
              <a:t>; </a:t>
            </a:r>
            <a:r>
              <a:rPr lang="en-US" sz="2400" b="1" dirty="0">
                <a:latin typeface="Arial" panose="020B0604020202020204" pitchFamily="34" charset="0"/>
                <a:cs typeface="Arial" panose="020B0604020202020204" pitchFamily="34" charset="0"/>
              </a:rPr>
              <a:t>b) </a:t>
            </a:r>
            <a:r>
              <a:rPr lang="en-US" sz="2400" i="1" dirty="0">
                <a:latin typeface="Times New Roman" panose="02020603050405020304" pitchFamily="18" charset="0"/>
                <a:cs typeface="Times New Roman" panose="02020603050405020304" pitchFamily="18" charset="0"/>
              </a:rPr>
              <a:t>End-fire coupling</a:t>
            </a:r>
            <a:r>
              <a:rPr lang="en-US" sz="2400" i="1" dirty="0" smtClean="0">
                <a:latin typeface="Times New Roman" panose="02020603050405020304" pitchFamily="18" charset="0"/>
                <a:cs typeface="Times New Roman" panose="02020603050405020304" pitchFamily="18" charset="0"/>
              </a:rPr>
              <a:t>;</a:t>
            </a:r>
            <a:r>
              <a:rPr lang="en-US" sz="2400" i="1" dirty="0" smtClean="0"/>
              <a:t/>
            </a:r>
            <a:br>
              <a:rPr lang="en-US" sz="2400" i="1" dirty="0" smtClean="0"/>
            </a:br>
            <a:r>
              <a:rPr lang="en-US" sz="2400" dirty="0" smtClean="0"/>
              <a:t> 		</a:t>
            </a:r>
            <a:r>
              <a:rPr lang="en-US" sz="2400" b="1" dirty="0" smtClean="0">
                <a:latin typeface="Arial" panose="020B0604020202020204" pitchFamily="34" charset="0"/>
                <a:cs typeface="Arial" panose="020B0604020202020204" pitchFamily="34" charset="0"/>
              </a:rPr>
              <a:t>c</a:t>
            </a:r>
            <a:r>
              <a:rPr lang="en-US" sz="2400" b="1"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Grating coupling</a:t>
            </a:r>
            <a:r>
              <a:rPr lang="en-US" sz="2400" i="1" dirty="0"/>
              <a:t>;</a:t>
            </a:r>
            <a:r>
              <a:rPr lang="en-US" sz="2400" dirty="0"/>
              <a:t> </a:t>
            </a:r>
            <a:r>
              <a:rPr lang="en-US" sz="2400" b="1"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Spot-size converter</a:t>
            </a:r>
            <a:endParaRPr lang="en-US"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33756"/>
            <a:ext cx="8229600" cy="4319244"/>
          </a:xfrm>
        </p:spPr>
      </p:pic>
    </p:spTree>
    <p:extLst>
      <p:ext uri="{BB962C8B-B14F-4D97-AF65-F5344CB8AC3E}">
        <p14:creationId xmlns:p14="http://schemas.microsoft.com/office/powerpoint/2010/main" val="11767575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105400"/>
            <a:ext cx="7848600" cy="1143000"/>
          </a:xfrm>
        </p:spPr>
        <p:txBody>
          <a:bodyPr>
            <a:noAutofit/>
          </a:bodyPr>
          <a:lstStyle/>
          <a:p>
            <a:pPr algn="l"/>
            <a:r>
              <a:rPr lang="en-US" sz="2400" b="1" dirty="0">
                <a:latin typeface="Arial" panose="020B0604020202020204" pitchFamily="34" charset="0"/>
                <a:cs typeface="Arial" panose="020B0604020202020204" pitchFamily="34" charset="0"/>
              </a:rPr>
              <a:t>Figure 2-14 </a:t>
            </a:r>
            <a:r>
              <a:rPr lang="en-US" sz="2400"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Directional coupler splitting the </a:t>
            </a:r>
            <a:r>
              <a:rPr lang="en-US" sz="2400" i="1" dirty="0" smtClean="0">
                <a:latin typeface="Times New Roman" panose="02020603050405020304" pitchFamily="18" charset="0"/>
                <a:cs typeface="Times New Roman" panose="02020603050405020304" pitchFamily="18" charset="0"/>
              </a:rPr>
              <a:t>incident </a:t>
            </a:r>
            <a:br>
              <a:rPr lang="en-US" sz="2400" i="1" dirty="0" smtClean="0">
                <a:latin typeface="Times New Roman" panose="02020603050405020304" pitchFamily="18" charset="0"/>
                <a:cs typeface="Times New Roman" panose="02020603050405020304" pitchFamily="18" charset="0"/>
              </a:rPr>
            </a:br>
            <a:r>
              <a:rPr lang="en-US" sz="2400" i="1" dirty="0" smtClean="0">
                <a:latin typeface="Times New Roman" panose="02020603050405020304" pitchFamily="18" charset="0"/>
                <a:cs typeface="Times New Roman" panose="02020603050405020304" pitchFamily="18" charset="0"/>
              </a:rPr>
              <a:t>power </a:t>
            </a:r>
            <a:r>
              <a:rPr lang="en-US" sz="2400" i="1" dirty="0">
                <a:latin typeface="Times New Roman" panose="02020603050405020304" pitchFamily="18" charset="0"/>
                <a:cs typeface="Times New Roman" panose="02020603050405020304" pitchFamily="18" charset="0"/>
              </a:rPr>
              <a:t>P</a:t>
            </a:r>
            <a:r>
              <a:rPr lang="en-US" sz="2400" i="1" baseline="-25000" dirty="0">
                <a:latin typeface="Times New Roman" panose="02020603050405020304" pitchFamily="18" charset="0"/>
                <a:cs typeface="Times New Roman" panose="02020603050405020304" pitchFamily="18" charset="0"/>
              </a:rPr>
              <a:t>0</a:t>
            </a:r>
            <a:r>
              <a:rPr lang="en-US" sz="2400" i="1" dirty="0">
                <a:latin typeface="Times New Roman" panose="02020603050405020304" pitchFamily="18" charset="0"/>
                <a:cs typeface="Times New Roman" panose="02020603050405020304" pitchFamily="18" charset="0"/>
              </a:rPr>
              <a:t> into powers P</a:t>
            </a:r>
            <a:r>
              <a:rPr lang="en-US" sz="2400" i="1" baseline="-25000" dirty="0">
                <a:latin typeface="Times New Roman" panose="02020603050405020304" pitchFamily="18" charset="0"/>
                <a:cs typeface="Times New Roman" panose="02020603050405020304" pitchFamily="18" charset="0"/>
              </a:rPr>
              <a:t>1</a:t>
            </a:r>
            <a:r>
              <a:rPr lang="en-US" sz="2400" i="1" dirty="0">
                <a:latin typeface="Times New Roman" panose="02020603050405020304" pitchFamily="18" charset="0"/>
                <a:cs typeface="Times New Roman" panose="02020603050405020304" pitchFamily="18" charset="0"/>
              </a:rPr>
              <a:t> and P</a:t>
            </a:r>
            <a:r>
              <a:rPr lang="en-US" sz="2400" i="1" baseline="-25000" dirty="0">
                <a:latin typeface="Times New Roman" panose="02020603050405020304" pitchFamily="18" charset="0"/>
                <a:cs typeface="Times New Roman" panose="02020603050405020304" pitchFamily="18" charset="0"/>
              </a:rPr>
              <a:t>2</a:t>
            </a:r>
            <a:r>
              <a:rPr lang="en-US" sz="2400" i="1" dirty="0">
                <a:latin typeface="Times New Roman" panose="02020603050405020304" pitchFamily="18" charset="0"/>
                <a:cs typeface="Times New Roman" panose="02020603050405020304" pitchFamily="18" charset="0"/>
              </a:rPr>
              <a:t> in </a:t>
            </a:r>
            <a:r>
              <a:rPr lang="en-US" sz="2400" i="1" dirty="0" smtClean="0">
                <a:latin typeface="Times New Roman" panose="02020603050405020304" pitchFamily="18" charset="0"/>
                <a:cs typeface="Times New Roman" panose="02020603050405020304" pitchFamily="18" charset="0"/>
              </a:rPr>
              <a:t>the </a:t>
            </a:r>
            <a:r>
              <a:rPr lang="en-US" sz="2400" i="1" dirty="0">
                <a:latin typeface="Times New Roman" panose="02020603050405020304" pitchFamily="18" charset="0"/>
                <a:cs typeface="Times New Roman" panose="02020603050405020304" pitchFamily="18" charset="0"/>
              </a:rPr>
              <a:t>two output </a:t>
            </a:r>
            <a:r>
              <a:rPr lang="en-US" sz="2400" i="1" dirty="0" smtClean="0">
                <a:latin typeface="Times New Roman" panose="02020603050405020304" pitchFamily="18" charset="0"/>
                <a:cs typeface="Times New Roman" panose="02020603050405020304" pitchFamily="18" charset="0"/>
              </a:rPr>
              <a:t>waveguides</a:t>
            </a:r>
            <a:endParaRPr lang="en-US"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5107" t="18038" r="5955" b="16778"/>
          <a:stretch/>
        </p:blipFill>
        <p:spPr>
          <a:xfrm>
            <a:off x="1143000" y="1191629"/>
            <a:ext cx="6766560" cy="3837571"/>
          </a:xfrm>
        </p:spPr>
      </p:pic>
    </p:spTree>
    <p:extLst>
      <p:ext uri="{BB962C8B-B14F-4D97-AF65-F5344CB8AC3E}">
        <p14:creationId xmlns:p14="http://schemas.microsoft.com/office/powerpoint/2010/main" val="3854181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257800"/>
            <a:ext cx="7200900" cy="1143000"/>
          </a:xfrm>
        </p:spPr>
        <p:txBody>
          <a:bodyPr>
            <a:noAutofit/>
          </a:bodyPr>
          <a:lstStyle/>
          <a:p>
            <a:pPr algn="l"/>
            <a:r>
              <a:rPr lang="en-US" sz="2400" b="1" dirty="0" smtClean="0">
                <a:latin typeface="Arial" panose="020B0604020202020204" pitchFamily="34" charset="0"/>
                <a:cs typeface="Arial" panose="020B0604020202020204" pitchFamily="34" charset="0"/>
              </a:rPr>
              <a:t>Figure 2-15</a:t>
            </a:r>
            <a:r>
              <a:rPr lang="en-US" sz="2400" dirty="0" smtClean="0">
                <a:latin typeface="Arial" panose="020B0604020202020204" pitchFamily="34" charset="0"/>
                <a:cs typeface="Arial" panose="020B0604020202020204" pitchFamily="34" charset="0"/>
              </a:rPr>
              <a:t>  </a:t>
            </a:r>
            <a:r>
              <a:rPr lang="en-US" sz="2400" i="1" dirty="0" smtClean="0">
                <a:latin typeface="Times New Roman" panose="02020603050405020304" pitchFamily="18" charset="0"/>
                <a:cs typeface="Times New Roman" panose="02020603050405020304" pitchFamily="18" charset="0"/>
              </a:rPr>
              <a:t>Top</a:t>
            </a:r>
            <a:r>
              <a:rPr lang="en-US" sz="2400" i="1" dirty="0">
                <a:latin typeface="Times New Roman" panose="02020603050405020304" pitchFamily="18" charset="0"/>
                <a:cs typeface="Times New Roman" panose="02020603050405020304" pitchFamily="18" charset="0"/>
              </a:rPr>
              <a:t>: Single Y-branch splitting the incident </a:t>
            </a:r>
            <a:r>
              <a:rPr lang="en-US" sz="2400" i="1" dirty="0" smtClean="0">
                <a:latin typeface="Times New Roman" panose="02020603050405020304" pitchFamily="18" charset="0"/>
                <a:cs typeface="Times New Roman" panose="02020603050405020304" pitchFamily="18" charset="0"/>
              </a:rPr>
              <a:t/>
            </a:r>
            <a:br>
              <a:rPr lang="en-US" sz="2400" i="1" dirty="0" smtClean="0">
                <a:latin typeface="Times New Roman" panose="02020603050405020304" pitchFamily="18" charset="0"/>
                <a:cs typeface="Times New Roman" panose="02020603050405020304" pitchFamily="18" charset="0"/>
              </a:rPr>
            </a:br>
            <a:r>
              <a:rPr lang="en-US" sz="2400" i="1" dirty="0" smtClean="0">
                <a:latin typeface="Times New Roman" panose="02020603050405020304" pitchFamily="18" charset="0"/>
                <a:cs typeface="Times New Roman" panose="02020603050405020304" pitchFamily="18" charset="0"/>
              </a:rPr>
              <a:t>power </a:t>
            </a:r>
            <a:r>
              <a:rPr lang="en-US" sz="2400" i="1" dirty="0">
                <a:latin typeface="Times New Roman" panose="02020603050405020304" pitchFamily="18" charset="0"/>
                <a:cs typeface="Times New Roman" panose="02020603050405020304" pitchFamily="18" charset="0"/>
              </a:rPr>
              <a:t>into equal powers in the two output </a:t>
            </a:r>
            <a:r>
              <a:rPr lang="en-US" sz="2400" i="1" dirty="0" smtClean="0">
                <a:latin typeface="Times New Roman" panose="02020603050405020304" pitchFamily="18" charset="0"/>
                <a:cs typeface="Times New Roman" panose="02020603050405020304" pitchFamily="18" charset="0"/>
              </a:rPr>
              <a:t>waveguides.</a:t>
            </a:r>
            <a:br>
              <a:rPr lang="en-US" sz="2400" i="1" dirty="0" smtClean="0">
                <a:latin typeface="Times New Roman" panose="02020603050405020304" pitchFamily="18" charset="0"/>
                <a:cs typeface="Times New Roman" panose="02020603050405020304" pitchFamily="18" charset="0"/>
              </a:rPr>
            </a:br>
            <a:r>
              <a:rPr lang="en-US" sz="2400" i="1" dirty="0" smtClean="0">
                <a:latin typeface="Times New Roman" panose="02020603050405020304" pitchFamily="18" charset="0"/>
                <a:cs typeface="Times New Roman" panose="02020603050405020304" pitchFamily="18" charset="0"/>
              </a:rPr>
              <a:t>Bottom</a:t>
            </a:r>
            <a:r>
              <a:rPr lang="en-US" sz="2400" i="1" dirty="0">
                <a:latin typeface="Times New Roman" panose="02020603050405020304" pitchFamily="18" charset="0"/>
                <a:cs typeface="Times New Roman" panose="02020603050405020304" pitchFamily="18" charset="0"/>
              </a:rPr>
              <a:t>: Cascaded Y-branches. </a:t>
            </a:r>
            <a:endParaRPr lang="en-US"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720" y="775685"/>
            <a:ext cx="8412480" cy="3948715"/>
          </a:xfrm>
        </p:spPr>
      </p:pic>
    </p:spTree>
    <p:extLst>
      <p:ext uri="{BB962C8B-B14F-4D97-AF65-F5344CB8AC3E}">
        <p14:creationId xmlns:p14="http://schemas.microsoft.com/office/powerpoint/2010/main" val="34645294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53000"/>
            <a:ext cx="8229600" cy="1143000"/>
          </a:xfrm>
        </p:spPr>
        <p:txBody>
          <a:bodyPr>
            <a:normAutofit/>
          </a:bodyPr>
          <a:lstStyle/>
          <a:p>
            <a:r>
              <a:rPr lang="en-US" sz="2400" b="1" dirty="0">
                <a:latin typeface="Arial" panose="020B0604020202020204" pitchFamily="34" charset="0"/>
                <a:cs typeface="Arial" panose="020B0604020202020204" pitchFamily="34" charset="0"/>
              </a:rPr>
              <a:t>Figure 2-16 </a:t>
            </a:r>
            <a:r>
              <a:rPr lang="en-US" sz="2400"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Detailed layout of Y-branch </a:t>
            </a:r>
            <a:r>
              <a:rPr lang="en-US" sz="2400" i="1" dirty="0" smtClean="0">
                <a:latin typeface="Times New Roman" panose="02020603050405020304" pitchFamily="18" charset="0"/>
                <a:cs typeface="Times New Roman" panose="02020603050405020304" pitchFamily="18" charset="0"/>
              </a:rPr>
              <a:t>device</a:t>
            </a:r>
            <a:endParaRPr lang="en-US" sz="2400"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794" t="16883" r="9077" b="29293"/>
          <a:stretch/>
        </p:blipFill>
        <p:spPr>
          <a:xfrm>
            <a:off x="838200" y="1524000"/>
            <a:ext cx="7469277" cy="3566160"/>
          </a:xfrm>
        </p:spPr>
      </p:pic>
    </p:spTree>
    <p:extLst>
      <p:ext uri="{BB962C8B-B14F-4D97-AF65-F5344CB8AC3E}">
        <p14:creationId xmlns:p14="http://schemas.microsoft.com/office/powerpoint/2010/main" val="10146049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105400"/>
            <a:ext cx="6781800" cy="1143000"/>
          </a:xfrm>
        </p:spPr>
        <p:txBody>
          <a:bodyPr>
            <a:noAutofit/>
          </a:bodyPr>
          <a:lstStyle/>
          <a:p>
            <a:pPr algn="l"/>
            <a:r>
              <a:rPr lang="en-US" sz="2400" b="1" dirty="0">
                <a:latin typeface="Arial" panose="020B0604020202020204" pitchFamily="34" charset="0"/>
                <a:cs typeface="Arial" panose="020B0604020202020204" pitchFamily="34" charset="0"/>
              </a:rPr>
              <a:t>Figure 2-17</a:t>
            </a:r>
            <a:r>
              <a:rPr lang="en-US" sz="2400"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Mach-</a:t>
            </a:r>
            <a:r>
              <a:rPr lang="en-US" sz="2400" i="1" dirty="0" err="1">
                <a:latin typeface="Times New Roman" panose="02020603050405020304" pitchFamily="18" charset="0"/>
                <a:cs typeface="Times New Roman" panose="02020603050405020304" pitchFamily="18" charset="0"/>
              </a:rPr>
              <a:t>Zehnder</a:t>
            </a:r>
            <a:r>
              <a:rPr lang="en-US" sz="2400" i="1" dirty="0">
                <a:latin typeface="Times New Roman" panose="02020603050405020304" pitchFamily="18" charset="0"/>
                <a:cs typeface="Times New Roman" panose="02020603050405020304" pitchFamily="18" charset="0"/>
              </a:rPr>
              <a:t> interferometer based on </a:t>
            </a:r>
            <a:r>
              <a:rPr lang="en-US" sz="2400" i="1" dirty="0" smtClean="0">
                <a:latin typeface="Times New Roman" panose="02020603050405020304" pitchFamily="18" charset="0"/>
                <a:cs typeface="Times New Roman" panose="02020603050405020304" pitchFamily="18" charset="0"/>
              </a:rPr>
              <a:t/>
            </a:r>
            <a:br>
              <a:rPr lang="en-US" sz="2400" i="1" dirty="0" smtClean="0">
                <a:latin typeface="Times New Roman" panose="02020603050405020304" pitchFamily="18" charset="0"/>
                <a:cs typeface="Times New Roman" panose="02020603050405020304" pitchFamily="18" charset="0"/>
              </a:rPr>
            </a:br>
            <a:r>
              <a:rPr lang="en-US" sz="2400" i="1" dirty="0" smtClean="0">
                <a:latin typeface="Times New Roman" panose="02020603050405020304" pitchFamily="18" charset="0"/>
                <a:cs typeface="Times New Roman" panose="02020603050405020304" pitchFamily="18" charset="0"/>
              </a:rPr>
              <a:t>3dB </a:t>
            </a:r>
            <a:r>
              <a:rPr lang="en-US" sz="2400" i="1" dirty="0">
                <a:latin typeface="Times New Roman" panose="02020603050405020304" pitchFamily="18" charset="0"/>
                <a:cs typeface="Times New Roman" panose="02020603050405020304" pitchFamily="18" charset="0"/>
              </a:rPr>
              <a:t>directional </a:t>
            </a:r>
            <a:r>
              <a:rPr lang="en-US" sz="2400" i="1" dirty="0" smtClean="0">
                <a:latin typeface="Times New Roman" panose="02020603050405020304" pitchFamily="18" charset="0"/>
                <a:cs typeface="Times New Roman" panose="02020603050405020304" pitchFamily="18" charset="0"/>
              </a:rPr>
              <a:t>couplers</a:t>
            </a:r>
            <a:endParaRPr lang="en-US"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828800"/>
            <a:ext cx="7772400" cy="2456927"/>
          </a:xfrm>
        </p:spPr>
      </p:pic>
    </p:spTree>
    <p:extLst>
      <p:ext uri="{BB962C8B-B14F-4D97-AF65-F5344CB8AC3E}">
        <p14:creationId xmlns:p14="http://schemas.microsoft.com/office/powerpoint/2010/main" val="12505480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F25709-6BDC-402F-9B62-767E4BC287C0}" type="slidenum">
              <a:rPr lang="en-US" smtClean="0"/>
              <a:t>2</a:t>
            </a:fld>
            <a:endParaRPr lang="en-US"/>
          </a:p>
        </p:txBody>
      </p:sp>
      <p:sp>
        <p:nvSpPr>
          <p:cNvPr id="3" name="Rectangle 2"/>
          <p:cNvSpPr/>
          <p:nvPr/>
        </p:nvSpPr>
        <p:spPr>
          <a:xfrm>
            <a:off x="914400" y="689550"/>
            <a:ext cx="7315120" cy="433965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2018 University of Central Florida</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hangingPunct="0">
              <a:spcAft>
                <a:spcPts val="600"/>
              </a:spcAft>
            </a:pPr>
            <a:r>
              <a:rPr lang="en-US" sz="1400" dirty="0">
                <a:solidFill>
                  <a:srgbClr val="000000"/>
                </a:solidFill>
                <a:latin typeface="Times New Roman" panose="02020603050405020304" pitchFamily="18"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This text was developed by the National Center for Optics and Photonics Education (OP-TEC), University of Central Florida, under NSF ATE grant 1303732. Any opinions, findings, and conclusions or recommendations expressed in this material are those of the author(s) and do not necessarily reflect the views of the National Science Foundation.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hangingPunct="0">
              <a:spcAft>
                <a:spcPts val="600"/>
              </a:spcAft>
            </a:pPr>
            <a:r>
              <a:rPr lang="en-US" sz="1400" dirty="0">
                <a:solidFill>
                  <a:srgbClr val="000000"/>
                </a:solidFill>
                <a:latin typeface="Times New Roman" panose="02020603050405020304" pitchFamily="18"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Published and distributed by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OP-TEC</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University of Central Florida</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400"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2"/>
              </a:rPr>
              <a:t>http://www.op-tec.org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a:solidFill>
                  <a:srgbClr val="000000"/>
                </a:solidFill>
                <a:latin typeface="Times New Roman" panose="02020603050405020304" pitchFamily="18"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r>
              <a:rPr lang="en-US" sz="1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Permission to copy and distribute</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r>
            <a:b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This work is licensed under the Creative Commons Attribution-</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NonCommercial</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NoDerivatives</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4.0 International License.</a:t>
            </a:r>
            <a:r>
              <a:rPr lang="en-US" sz="1400"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 </a:t>
            </a:r>
            <a:r>
              <a:rPr lang="en-US" sz="1400" u="sng" dirty="0">
                <a:solidFill>
                  <a:srgbClr val="1155CC"/>
                </a:solidFill>
                <a:latin typeface="Times New Roman" panose="02020603050405020304" pitchFamily="18" charset="0"/>
                <a:ea typeface="Calibri" panose="020F0502020204030204" pitchFamily="34" charset="0"/>
                <a:cs typeface="Times New Roman" panose="02020603050405020304" pitchFamily="18" charset="0"/>
                <a:hlinkClick r:id="rId3"/>
              </a:rPr>
              <a:t>http://creativecommons.org/licenses/by-nc-nd/4.0</a:t>
            </a:r>
            <a:r>
              <a:rPr lang="en-US" sz="1400"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Individuals and organizations may copy and distribute this material for non-commercial purposes. Appropriate credit to the University of Central Florida &amp; the National Science Foundation shall be displayed, by retaining the statements on this page.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4587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554038"/>
            <a:ext cx="4479925" cy="340836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304800"/>
            <a:ext cx="4206240" cy="3704214"/>
          </a:xfrm>
          <a:prstGeom prst="rect">
            <a:avLst/>
          </a:prstGeom>
        </p:spPr>
      </p:pic>
      <p:sp>
        <p:nvSpPr>
          <p:cNvPr id="3" name="TextBox 2"/>
          <p:cNvSpPr txBox="1"/>
          <p:nvPr/>
        </p:nvSpPr>
        <p:spPr>
          <a:xfrm>
            <a:off x="228600" y="4343400"/>
            <a:ext cx="4191000" cy="1938992"/>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Figure 2-18 a)  </a:t>
            </a:r>
            <a:r>
              <a:rPr lang="en-US" sz="2400" i="1" dirty="0">
                <a:latin typeface="Times New Roman" panose="02020603050405020304" pitchFamily="18" charset="0"/>
                <a:cs typeface="Times New Roman" panose="02020603050405020304" pitchFamily="18" charset="0"/>
              </a:rPr>
              <a:t>Output powers A and B, normalized to input power as a ratio vs. the phase difference between the interferometer arms</a:t>
            </a:r>
          </a:p>
        </p:txBody>
      </p:sp>
      <p:sp>
        <p:nvSpPr>
          <p:cNvPr id="6" name="TextBox 5"/>
          <p:cNvSpPr txBox="1"/>
          <p:nvPr/>
        </p:nvSpPr>
        <p:spPr>
          <a:xfrm>
            <a:off x="4724400" y="4343400"/>
            <a:ext cx="4206240" cy="1569660"/>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Figure 2-18 b)</a:t>
            </a:r>
            <a:r>
              <a:rPr lang="en-US" sz="2400" dirty="0">
                <a:latin typeface="Arial" panose="020B0604020202020204" pitchFamily="34" charset="0"/>
                <a:cs typeface="Arial" panose="020B0604020202020204" pitchFamily="34" charset="0"/>
              </a:rPr>
              <a:t>  </a:t>
            </a:r>
            <a:r>
              <a:rPr lang="en-US" sz="2400" dirty="0">
                <a:latin typeface="Times New Roman" panose="02020603050405020304" pitchFamily="18" charset="0"/>
                <a:cs typeface="Times New Roman" panose="02020603050405020304" pitchFamily="18" charset="0"/>
              </a:rPr>
              <a:t>O</a:t>
            </a:r>
            <a:r>
              <a:rPr lang="en-US" sz="2400" i="1" dirty="0">
                <a:latin typeface="Times New Roman" panose="02020603050405020304" pitchFamily="18" charset="0"/>
                <a:cs typeface="Times New Roman" panose="02020603050405020304" pitchFamily="18" charset="0"/>
              </a:rPr>
              <a:t>utput powers A and B, expressed in dB vs. the phase difference between the interferometer arms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37830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53000"/>
            <a:ext cx="8229600" cy="1143000"/>
          </a:xfrm>
        </p:spPr>
        <p:txBody>
          <a:bodyPr>
            <a:normAutofit/>
          </a:bodyPr>
          <a:lstStyle/>
          <a:p>
            <a:r>
              <a:rPr lang="en-US" sz="2400" b="1" dirty="0">
                <a:latin typeface="Arial" panose="020B0604020202020204" pitchFamily="34" charset="0"/>
                <a:cs typeface="Arial" panose="020B0604020202020204" pitchFamily="34" charset="0"/>
              </a:rPr>
              <a:t>Figure 2-19 </a:t>
            </a:r>
            <a:r>
              <a:rPr lang="en-US" sz="2400" i="1"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MZI device used in biochemical sensing</a:t>
            </a:r>
            <a:endParaRPr lang="en-US"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2084" t="26363" r="14221" b="37040"/>
          <a:stretch/>
        </p:blipFill>
        <p:spPr>
          <a:xfrm>
            <a:off x="533400" y="1295400"/>
            <a:ext cx="8046720" cy="3088286"/>
          </a:xfrm>
        </p:spPr>
      </p:pic>
    </p:spTree>
    <p:extLst>
      <p:ext uri="{BB962C8B-B14F-4D97-AF65-F5344CB8AC3E}">
        <p14:creationId xmlns:p14="http://schemas.microsoft.com/office/powerpoint/2010/main" val="38071635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53000"/>
            <a:ext cx="8229600" cy="1143000"/>
          </a:xfrm>
        </p:spPr>
        <p:txBody>
          <a:bodyPr>
            <a:normAutofit/>
          </a:bodyPr>
          <a:lstStyle/>
          <a:p>
            <a:r>
              <a:rPr lang="en-US" sz="2400" b="1" dirty="0">
                <a:latin typeface="Arial" panose="020B0604020202020204" pitchFamily="34" charset="0"/>
                <a:cs typeface="Arial" panose="020B0604020202020204" pitchFamily="34" charset="0"/>
              </a:rPr>
              <a:t>Figure 2-20 </a:t>
            </a:r>
            <a:r>
              <a:rPr lang="en-US" sz="2400" i="1"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Ring resonator PIC </a:t>
            </a:r>
            <a:r>
              <a:rPr lang="en-US" sz="2400" i="1" dirty="0" smtClean="0">
                <a:latin typeface="Times New Roman" panose="02020603050405020304" pitchFamily="18" charset="0"/>
                <a:cs typeface="Times New Roman" panose="02020603050405020304" pitchFamily="18" charset="0"/>
              </a:rPr>
              <a:t>device</a:t>
            </a:r>
            <a:endParaRPr lang="en-US"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889114"/>
            <a:ext cx="8778240" cy="4444886"/>
          </a:xfrm>
        </p:spPr>
      </p:pic>
    </p:spTree>
    <p:extLst>
      <p:ext uri="{BB962C8B-B14F-4D97-AF65-F5344CB8AC3E}">
        <p14:creationId xmlns:p14="http://schemas.microsoft.com/office/powerpoint/2010/main" val="12125685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0"/>
            <a:ext cx="8229600" cy="1143000"/>
          </a:xfrm>
        </p:spPr>
        <p:txBody>
          <a:bodyPr>
            <a:noAutofit/>
          </a:bodyPr>
          <a:lstStyle/>
          <a:p>
            <a:pPr algn="l"/>
            <a:r>
              <a:rPr lang="en-US" sz="2400" b="1" dirty="0">
                <a:latin typeface="Arial" panose="020B0604020202020204" pitchFamily="34" charset="0"/>
                <a:cs typeface="Arial" panose="020B0604020202020204" pitchFamily="34" charset="0"/>
              </a:rPr>
              <a:t>Figure 2-21 </a:t>
            </a:r>
            <a:r>
              <a:rPr lang="en-US" sz="2400" i="1"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Notch filter transmission vs. wavelength. Resonant wavelengths appear at approximately 1531, 1541, and 1551 nm, with an FSR of about 10 nm</a:t>
            </a:r>
            <a:r>
              <a:rPr lang="en-US" sz="2400" i="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6185" y="655637"/>
            <a:ext cx="6031629" cy="4525963"/>
          </a:xfrm>
        </p:spPr>
      </p:pic>
    </p:spTree>
    <p:extLst>
      <p:ext uri="{BB962C8B-B14F-4D97-AF65-F5344CB8AC3E}">
        <p14:creationId xmlns:p14="http://schemas.microsoft.com/office/powerpoint/2010/main" val="35709733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5029200"/>
            <a:ext cx="6781800" cy="1143000"/>
          </a:xfrm>
        </p:spPr>
        <p:txBody>
          <a:bodyPr>
            <a:noAutofit/>
          </a:bodyPr>
          <a:lstStyle/>
          <a:p>
            <a:pPr algn="l"/>
            <a:r>
              <a:rPr lang="en-US" sz="2400" b="1" dirty="0">
                <a:latin typeface="Arial" panose="020B0604020202020204" pitchFamily="34" charset="0"/>
                <a:cs typeface="Arial" panose="020B0604020202020204" pitchFamily="34" charset="0"/>
              </a:rPr>
              <a:t>Figure 2-22</a:t>
            </a:r>
            <a:r>
              <a:rPr lang="en-US" sz="2400"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Add-drop filter based on four-port ring </a:t>
            </a:r>
            <a:r>
              <a:rPr lang="en-US" sz="2400" i="1" dirty="0" smtClean="0">
                <a:latin typeface="Times New Roman" panose="02020603050405020304" pitchFamily="18" charset="0"/>
                <a:cs typeface="Times New Roman" panose="02020603050405020304" pitchFamily="18" charset="0"/>
              </a:rPr>
              <a:t/>
            </a:r>
            <a:br>
              <a:rPr lang="en-US" sz="2400" i="1" dirty="0" smtClean="0">
                <a:latin typeface="Times New Roman" panose="02020603050405020304" pitchFamily="18" charset="0"/>
                <a:cs typeface="Times New Roman" panose="02020603050405020304" pitchFamily="18" charset="0"/>
              </a:rPr>
            </a:br>
            <a:r>
              <a:rPr lang="en-US" sz="2400" i="1" dirty="0" smtClean="0">
                <a:latin typeface="Times New Roman" panose="02020603050405020304" pitchFamily="18" charset="0"/>
                <a:cs typeface="Times New Roman" panose="02020603050405020304" pitchFamily="18" charset="0"/>
              </a:rPr>
              <a:t>resonator device</a:t>
            </a:r>
            <a:endParaRPr lang="en-US"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457200"/>
            <a:ext cx="5120640" cy="4551680"/>
          </a:xfrm>
        </p:spPr>
      </p:pic>
    </p:spTree>
    <p:extLst>
      <p:ext uri="{BB962C8B-B14F-4D97-AF65-F5344CB8AC3E}">
        <p14:creationId xmlns:p14="http://schemas.microsoft.com/office/powerpoint/2010/main" val="28036400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0"/>
            <a:ext cx="8229600" cy="1143000"/>
          </a:xfrm>
        </p:spPr>
        <p:txBody>
          <a:bodyPr>
            <a:noAutofit/>
          </a:bodyPr>
          <a:lstStyle/>
          <a:p>
            <a:pPr algn="l"/>
            <a:r>
              <a:rPr lang="en-US" sz="2400" b="1" dirty="0">
                <a:latin typeface="Arial" panose="020B0604020202020204" pitchFamily="34" charset="0"/>
                <a:cs typeface="Arial" panose="020B0604020202020204" pitchFamily="34" charset="0"/>
              </a:rPr>
              <a:t>Figure 2-23</a:t>
            </a:r>
            <a:r>
              <a:rPr lang="en-US" sz="2400"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Add-drop filter transmission for the Through and Drop ports vs. wavelength. Resonant wavelengths once again appear at approximately 1531, 1541, and 1551 nm</a:t>
            </a:r>
            <a:r>
              <a:rPr lang="en-US" sz="2400" i="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8280" y="515849"/>
            <a:ext cx="6217920" cy="4665751"/>
          </a:xfrm>
        </p:spPr>
      </p:pic>
    </p:spTree>
    <p:extLst>
      <p:ext uri="{BB962C8B-B14F-4D97-AF65-F5344CB8AC3E}">
        <p14:creationId xmlns:p14="http://schemas.microsoft.com/office/powerpoint/2010/main" val="5856005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53000"/>
            <a:ext cx="8229600" cy="1143000"/>
          </a:xfrm>
        </p:spPr>
        <p:txBody>
          <a:bodyPr>
            <a:normAutofit/>
          </a:bodyPr>
          <a:lstStyle/>
          <a:p>
            <a:r>
              <a:rPr lang="en-US" sz="2400" b="1" dirty="0" smtClean="0">
                <a:latin typeface="Arial" panose="020B0604020202020204" pitchFamily="34" charset="0"/>
                <a:cs typeface="Arial" panose="020B0604020202020204" pitchFamily="34" charset="0"/>
              </a:rPr>
              <a:t>Figure </a:t>
            </a:r>
            <a:r>
              <a:rPr lang="en-US" sz="2400" b="1" dirty="0">
                <a:latin typeface="Arial" panose="020B0604020202020204" pitchFamily="34" charset="0"/>
                <a:cs typeface="Arial" panose="020B0604020202020204" pitchFamily="34" charset="0"/>
              </a:rPr>
              <a:t>2-24  </a:t>
            </a:r>
            <a:r>
              <a:rPr lang="en-US" sz="2400" i="1" dirty="0">
                <a:latin typeface="Times New Roman" panose="02020603050405020304" pitchFamily="18" charset="0"/>
                <a:cs typeface="Times New Roman" panose="02020603050405020304" pitchFamily="18" charset="0"/>
              </a:rPr>
              <a:t>Add-drop filter in racetrack </a:t>
            </a:r>
            <a:r>
              <a:rPr lang="en-US" sz="2400" i="1" dirty="0" smtClean="0">
                <a:latin typeface="Times New Roman" panose="02020603050405020304" pitchFamily="18" charset="0"/>
                <a:cs typeface="Times New Roman" panose="02020603050405020304" pitchFamily="18" charset="0"/>
              </a:rPr>
              <a:t>configuration</a:t>
            </a:r>
            <a:endParaRPr lang="en-US" sz="2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407199"/>
            <a:ext cx="3657600" cy="4469601"/>
          </a:xfrm>
        </p:spPr>
      </p:pic>
    </p:spTree>
    <p:extLst>
      <p:ext uri="{BB962C8B-B14F-4D97-AF65-F5344CB8AC3E}">
        <p14:creationId xmlns:p14="http://schemas.microsoft.com/office/powerpoint/2010/main" val="11731543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52400" y="533400"/>
            <a:ext cx="4114800" cy="323056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974" y="1066795"/>
            <a:ext cx="4297680" cy="2094664"/>
          </a:xfrm>
          <a:prstGeom prst="rect">
            <a:avLst/>
          </a:prstGeom>
        </p:spPr>
      </p:pic>
      <p:sp>
        <p:nvSpPr>
          <p:cNvPr id="8" name="TextBox 7"/>
          <p:cNvSpPr txBox="1"/>
          <p:nvPr/>
        </p:nvSpPr>
        <p:spPr>
          <a:xfrm>
            <a:off x="381000" y="4362271"/>
            <a:ext cx="3810000" cy="1200329"/>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Figure 2-25 a)</a:t>
            </a:r>
            <a:r>
              <a:rPr lang="en-US" sz="2400"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Optical fiber Bragg grating and core refractive index along </a:t>
            </a:r>
            <a:r>
              <a:rPr lang="en-US" sz="2400" i="1" dirty="0" smtClean="0">
                <a:latin typeface="Times New Roman" panose="02020603050405020304" pitchFamily="18" charset="0"/>
                <a:cs typeface="Times New Roman" panose="02020603050405020304" pitchFamily="18" charset="0"/>
              </a:rPr>
              <a:t>fiber</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572000" y="4244876"/>
            <a:ext cx="4478654" cy="2308324"/>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Figure 2-25 b)  </a:t>
            </a:r>
            <a:r>
              <a:rPr lang="en-US" sz="2400" i="1" dirty="0">
                <a:latin typeface="Times New Roman" panose="02020603050405020304" pitchFamily="18" charset="0"/>
                <a:cs typeface="Times New Roman" panose="02020603050405020304" pitchFamily="18" charset="0"/>
              </a:rPr>
              <a:t>Planar waveguide Bragg grating. In one, the grating sits at the top of the waveguide. In the other, the</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grating is created on the waveguide sidewalls.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59503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5105400"/>
            <a:ext cx="5791200" cy="1143000"/>
          </a:xfrm>
        </p:spPr>
        <p:txBody>
          <a:bodyPr>
            <a:noAutofit/>
          </a:bodyPr>
          <a:lstStyle/>
          <a:p>
            <a:pPr algn="l"/>
            <a:r>
              <a:rPr lang="en-US" sz="2400" b="1" dirty="0">
                <a:latin typeface="Arial" panose="020B0604020202020204" pitchFamily="34" charset="0"/>
                <a:cs typeface="Arial" panose="020B0604020202020204" pitchFamily="34" charset="0"/>
              </a:rPr>
              <a:t>Figure 2-26 </a:t>
            </a:r>
            <a:r>
              <a:rPr lang="en-US" sz="2400" i="1"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Optical power reflected from a Bragg </a:t>
            </a:r>
            <a:r>
              <a:rPr lang="en-US" sz="2400" i="1" dirty="0" smtClean="0">
                <a:latin typeface="Times New Roman" panose="02020603050405020304" pitchFamily="18" charset="0"/>
                <a:cs typeface="Times New Roman" panose="02020603050405020304" pitchFamily="18" charset="0"/>
              </a:rPr>
              <a:t>grating </a:t>
            </a:r>
            <a:r>
              <a:rPr lang="en-US" sz="2400" i="1" dirty="0">
                <a:latin typeface="Times New Roman" panose="02020603050405020304" pitchFamily="18" charset="0"/>
                <a:cs typeface="Times New Roman" panose="02020603050405020304" pitchFamily="18" charset="0"/>
              </a:rPr>
              <a:t>vs. </a:t>
            </a:r>
            <a:r>
              <a:rPr lang="en-US" sz="2400" i="1" dirty="0" smtClean="0">
                <a:latin typeface="Times New Roman" panose="02020603050405020304" pitchFamily="18" charset="0"/>
                <a:cs typeface="Times New Roman" panose="02020603050405020304" pitchFamily="18" charset="0"/>
              </a:rPr>
              <a:t>wavelength</a:t>
            </a:r>
            <a:endParaRPr lang="en-US"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4440" y="295656"/>
            <a:ext cx="6766560" cy="4962144"/>
          </a:xfrm>
        </p:spPr>
      </p:pic>
    </p:spTree>
    <p:extLst>
      <p:ext uri="{BB962C8B-B14F-4D97-AF65-F5344CB8AC3E}">
        <p14:creationId xmlns:p14="http://schemas.microsoft.com/office/powerpoint/2010/main" val="9089535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105400"/>
            <a:ext cx="6858000" cy="1143000"/>
          </a:xfrm>
        </p:spPr>
        <p:txBody>
          <a:bodyPr>
            <a:noAutofit/>
          </a:bodyPr>
          <a:lstStyle/>
          <a:p>
            <a:pPr algn="l"/>
            <a:r>
              <a:rPr lang="en-US" sz="2400" b="1" dirty="0">
                <a:latin typeface="Arial" panose="020B0604020202020204" pitchFamily="34" charset="0"/>
                <a:cs typeface="Arial" panose="020B0604020202020204" pitchFamily="34" charset="0"/>
              </a:rPr>
              <a:t>Figure 2-27 </a:t>
            </a:r>
            <a:r>
              <a:rPr lang="en-US" sz="2400"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An SOI micro-ring modulator based on </a:t>
            </a:r>
            <a:r>
              <a:rPr lang="en-US" sz="2400" i="1" dirty="0" smtClean="0">
                <a:latin typeface="Times New Roman" panose="02020603050405020304" pitchFamily="18" charset="0"/>
                <a:cs typeface="Times New Roman" panose="02020603050405020304" pitchFamily="18" charset="0"/>
              </a:rPr>
              <a:t/>
            </a:r>
            <a:br>
              <a:rPr lang="en-US" sz="2400" i="1" dirty="0" smtClean="0">
                <a:latin typeface="Times New Roman" panose="02020603050405020304" pitchFamily="18" charset="0"/>
                <a:cs typeface="Times New Roman" panose="02020603050405020304" pitchFamily="18" charset="0"/>
              </a:rPr>
            </a:br>
            <a:r>
              <a:rPr lang="en-US" sz="2400" i="1" dirty="0" smtClean="0">
                <a:latin typeface="Times New Roman" panose="02020603050405020304" pitchFamily="18" charset="0"/>
                <a:cs typeface="Times New Roman" panose="02020603050405020304" pitchFamily="18" charset="0"/>
              </a:rPr>
              <a:t>the </a:t>
            </a:r>
            <a:r>
              <a:rPr lang="en-US" sz="2400" i="1" dirty="0">
                <a:latin typeface="Times New Roman" panose="02020603050405020304" pitchFamily="18" charset="0"/>
                <a:cs typeface="Times New Roman" panose="02020603050405020304" pitchFamily="18" charset="0"/>
              </a:rPr>
              <a:t>plasma dispersion </a:t>
            </a:r>
            <a:r>
              <a:rPr lang="en-US" sz="2400" i="1" dirty="0" smtClean="0">
                <a:latin typeface="Times New Roman" panose="02020603050405020304" pitchFamily="18" charset="0"/>
                <a:cs typeface="Times New Roman" panose="02020603050405020304" pitchFamily="18" charset="0"/>
              </a:rPr>
              <a:t>effect</a:t>
            </a:r>
            <a:endParaRPr lang="en-US"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9360" y="485027"/>
            <a:ext cx="4206240" cy="4620373"/>
          </a:xfrm>
        </p:spPr>
      </p:pic>
    </p:spTree>
    <p:extLst>
      <p:ext uri="{BB962C8B-B14F-4D97-AF65-F5344CB8AC3E}">
        <p14:creationId xmlns:p14="http://schemas.microsoft.com/office/powerpoint/2010/main" val="29748606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5105400"/>
            <a:ext cx="6324600" cy="1143000"/>
          </a:xfrm>
        </p:spPr>
        <p:txBody>
          <a:bodyPr>
            <a:normAutofit/>
          </a:bodyPr>
          <a:lstStyle/>
          <a:p>
            <a:pPr algn="l"/>
            <a:r>
              <a:rPr lang="en-US" sz="2400" b="1" dirty="0">
                <a:latin typeface="Arial" panose="020B0604020202020204" pitchFamily="34" charset="0"/>
                <a:cs typeface="Arial" panose="020B0604020202020204" pitchFamily="34" charset="0"/>
              </a:rPr>
              <a:t>Figure 2-1 </a:t>
            </a:r>
            <a:r>
              <a:rPr lang="en-US" sz="2400"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Absorption coefficient of different </a:t>
            </a:r>
            <a:r>
              <a:rPr lang="en-US" sz="2400" i="1" dirty="0" smtClean="0">
                <a:latin typeface="Times New Roman" panose="02020603050405020304" pitchFamily="18" charset="0"/>
                <a:cs typeface="Times New Roman" panose="02020603050405020304" pitchFamily="18" charset="0"/>
              </a:rPr>
              <a:t/>
            </a:r>
            <a:br>
              <a:rPr lang="en-US" sz="2400" i="1" dirty="0" smtClean="0">
                <a:latin typeface="Times New Roman" panose="02020603050405020304" pitchFamily="18" charset="0"/>
                <a:cs typeface="Times New Roman" panose="02020603050405020304" pitchFamily="18" charset="0"/>
              </a:rPr>
            </a:br>
            <a:r>
              <a:rPr lang="en-US" sz="2400" i="1" dirty="0" smtClean="0">
                <a:latin typeface="Times New Roman" panose="02020603050405020304" pitchFamily="18" charset="0"/>
                <a:cs typeface="Times New Roman" panose="02020603050405020304" pitchFamily="18" charset="0"/>
              </a:rPr>
              <a:t>materials vs. wavelength</a:t>
            </a:r>
            <a:endParaRPr lang="en-US"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304800"/>
            <a:ext cx="8229600" cy="4525963"/>
          </a:xfrm>
        </p:spPr>
        <p:txBody>
          <a:bodyPr/>
          <a:lstStyle/>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457200"/>
            <a:ext cx="5943600" cy="4700844"/>
          </a:xfrm>
          <a:prstGeom prst="rect">
            <a:avLst/>
          </a:prstGeom>
        </p:spPr>
      </p:pic>
    </p:spTree>
    <p:extLst>
      <p:ext uri="{BB962C8B-B14F-4D97-AF65-F5344CB8AC3E}">
        <p14:creationId xmlns:p14="http://schemas.microsoft.com/office/powerpoint/2010/main" val="38349687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76800"/>
            <a:ext cx="8229600" cy="1143000"/>
          </a:xfrm>
        </p:spPr>
        <p:txBody>
          <a:bodyPr>
            <a:normAutofit/>
          </a:bodyPr>
          <a:lstStyle/>
          <a:p>
            <a:r>
              <a:rPr lang="en-US" sz="2400" b="1" dirty="0">
                <a:latin typeface="Arial" panose="020B0604020202020204" pitchFamily="34" charset="0"/>
                <a:cs typeface="Arial" panose="020B0604020202020204" pitchFamily="34" charset="0"/>
              </a:rPr>
              <a:t>Figure 2-28 </a:t>
            </a:r>
            <a:r>
              <a:rPr lang="en-US" sz="2400"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Spectral responsivity of silicon PIN </a:t>
            </a:r>
            <a:r>
              <a:rPr lang="en-US" sz="2400" i="1" dirty="0" smtClean="0">
                <a:latin typeface="Times New Roman" panose="02020603050405020304" pitchFamily="18" charset="0"/>
                <a:cs typeface="Times New Roman" panose="02020603050405020304" pitchFamily="18" charset="0"/>
              </a:rPr>
              <a:t>photodiodes</a:t>
            </a:r>
            <a:endParaRPr lang="en-US"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43200" y="609600"/>
            <a:ext cx="3657600" cy="4401048"/>
          </a:xfrm>
        </p:spPr>
      </p:pic>
    </p:spTree>
    <p:extLst>
      <p:ext uri="{BB962C8B-B14F-4D97-AF65-F5344CB8AC3E}">
        <p14:creationId xmlns:p14="http://schemas.microsoft.com/office/powerpoint/2010/main" val="34690034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105400"/>
            <a:ext cx="8229600" cy="1143000"/>
          </a:xfrm>
        </p:spPr>
        <p:txBody>
          <a:bodyPr>
            <a:normAutofit fontScale="90000"/>
          </a:bodyPr>
          <a:lstStyle/>
          <a:p>
            <a:pPr algn="l"/>
            <a:r>
              <a:rPr lang="en-US" sz="2700" b="1" dirty="0">
                <a:latin typeface="Arial" panose="020B0604020202020204" pitchFamily="34" charset="0"/>
                <a:cs typeface="Arial" panose="020B0604020202020204" pitchFamily="34" charset="0"/>
              </a:rPr>
              <a:t>Figure 2-29</a:t>
            </a:r>
            <a:r>
              <a:rPr lang="en-US" sz="2700" dirty="0">
                <a:latin typeface="Arial" panose="020B0604020202020204" pitchFamily="34" charset="0"/>
                <a:cs typeface="Arial" panose="020B0604020202020204" pitchFamily="34" charset="0"/>
              </a:rPr>
              <a:t>  </a:t>
            </a:r>
            <a:r>
              <a:rPr lang="en-US" sz="2700" i="1" dirty="0">
                <a:latin typeface="Times New Roman" panose="02020603050405020304" pitchFamily="18" charset="0"/>
                <a:cs typeface="Times New Roman" panose="02020603050405020304" pitchFamily="18" charset="0"/>
              </a:rPr>
              <a:t>Silicon wafers containing many identical PIC devices created by the fabrication process described in Module </a:t>
            </a:r>
            <a:r>
              <a:rPr lang="en-US" sz="2700" i="1" dirty="0" smtClean="0">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6840" y="933450"/>
            <a:ext cx="6309360" cy="3943350"/>
          </a:xfrm>
        </p:spPr>
      </p:pic>
    </p:spTree>
    <p:extLst>
      <p:ext uri="{BB962C8B-B14F-4D97-AF65-F5344CB8AC3E}">
        <p14:creationId xmlns:p14="http://schemas.microsoft.com/office/powerpoint/2010/main" val="14166247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105400"/>
            <a:ext cx="6858000" cy="1143000"/>
          </a:xfrm>
        </p:spPr>
        <p:txBody>
          <a:bodyPr>
            <a:noAutofit/>
          </a:bodyPr>
          <a:lstStyle/>
          <a:p>
            <a:pPr algn="l"/>
            <a:r>
              <a:rPr lang="en-US" sz="2400" b="1" dirty="0">
                <a:latin typeface="Arial" panose="020B0604020202020204" pitchFamily="34" charset="0"/>
                <a:cs typeface="Arial" panose="020B0604020202020204" pitchFamily="34" charset="0"/>
              </a:rPr>
              <a:t>Figure 2-30 </a:t>
            </a:r>
            <a:r>
              <a:rPr lang="en-US" sz="2400" i="1"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Dicing of wafer into individual devices. </a:t>
            </a:r>
            <a:r>
              <a:rPr lang="en-US" sz="2400" i="1" dirty="0" smtClean="0">
                <a:latin typeface="Times New Roman" panose="02020603050405020304" pitchFamily="18" charset="0"/>
                <a:cs typeface="Times New Roman" panose="02020603050405020304" pitchFamily="18" charset="0"/>
              </a:rPr>
              <a:t/>
            </a:r>
            <a:br>
              <a:rPr lang="en-US" sz="2400" i="1" dirty="0" smtClean="0">
                <a:latin typeface="Times New Roman" panose="02020603050405020304" pitchFamily="18" charset="0"/>
                <a:cs typeface="Times New Roman" panose="02020603050405020304" pitchFamily="18" charset="0"/>
              </a:rPr>
            </a:br>
            <a:r>
              <a:rPr lang="en-US" sz="2400" i="1" dirty="0" smtClean="0">
                <a:latin typeface="Times New Roman" panose="02020603050405020304" pitchFamily="18" charset="0"/>
                <a:cs typeface="Times New Roman" panose="02020603050405020304" pitchFamily="18" charset="0"/>
              </a:rPr>
              <a:t>Courtesy </a:t>
            </a:r>
            <a:r>
              <a:rPr lang="en-US" sz="2400" i="1" dirty="0">
                <a:latin typeface="Times New Roman" panose="02020603050405020304" pitchFamily="18" charset="0"/>
                <a:cs typeface="Times New Roman" panose="02020603050405020304" pitchFamily="18" charset="0"/>
              </a:rPr>
              <a:t>of Advanced Motion Controls</a:t>
            </a:r>
            <a:r>
              <a:rPr lang="en-US" sz="2400" i="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7920" y="713316"/>
            <a:ext cx="4297680" cy="4315884"/>
          </a:xfrm>
        </p:spPr>
      </p:pic>
    </p:spTree>
    <p:extLst>
      <p:ext uri="{BB962C8B-B14F-4D97-AF65-F5344CB8AC3E}">
        <p14:creationId xmlns:p14="http://schemas.microsoft.com/office/powerpoint/2010/main" val="25020249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53000"/>
            <a:ext cx="8229600" cy="1143000"/>
          </a:xfrm>
        </p:spPr>
        <p:txBody>
          <a:bodyPr>
            <a:normAutofit/>
          </a:bodyPr>
          <a:lstStyle/>
          <a:p>
            <a:r>
              <a:rPr lang="en-US" sz="2400" b="1" dirty="0">
                <a:latin typeface="Arial" panose="020B0604020202020204" pitchFamily="34" charset="0"/>
                <a:cs typeface="Arial" panose="020B0604020202020204" pitchFamily="34" charset="0"/>
              </a:rPr>
              <a:t>Figure 2-31  </a:t>
            </a:r>
            <a:r>
              <a:rPr lang="en-US" sz="2400" i="1" dirty="0">
                <a:latin typeface="Times New Roman" panose="02020603050405020304" pitchFamily="18" charset="0"/>
                <a:cs typeface="Times New Roman" panose="02020603050405020304" pitchFamily="18" charset="0"/>
              </a:rPr>
              <a:t>Fiber array </a:t>
            </a:r>
            <a:r>
              <a:rPr lang="en-US" sz="2400" i="1" dirty="0" smtClean="0">
                <a:latin typeface="Times New Roman" panose="02020603050405020304" pitchFamily="18" charset="0"/>
                <a:cs typeface="Times New Roman" panose="02020603050405020304" pitchFamily="18" charset="0"/>
              </a:rPr>
              <a:t>fabrication</a:t>
            </a:r>
            <a:endParaRPr lang="en-US"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6880" y="304800"/>
            <a:ext cx="5760720" cy="4924182"/>
          </a:xfrm>
        </p:spPr>
      </p:pic>
    </p:spTree>
    <p:extLst>
      <p:ext uri="{BB962C8B-B14F-4D97-AF65-F5344CB8AC3E}">
        <p14:creationId xmlns:p14="http://schemas.microsoft.com/office/powerpoint/2010/main" val="42406757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10763" r="7093"/>
          <a:stretch/>
        </p:blipFill>
        <p:spPr>
          <a:xfrm>
            <a:off x="584791" y="1517650"/>
            <a:ext cx="3530009" cy="2444750"/>
          </a:xfrm>
          <a:ln>
            <a:solidFill>
              <a:schemeClr val="tx2"/>
            </a:solidFill>
            <a:prstDash val="solid"/>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720" y="1219200"/>
            <a:ext cx="4297680" cy="2734155"/>
          </a:xfrm>
          <a:prstGeom prst="rect">
            <a:avLst/>
          </a:prstGeom>
        </p:spPr>
      </p:pic>
      <p:sp>
        <p:nvSpPr>
          <p:cNvPr id="6" name="TextBox 5"/>
          <p:cNvSpPr txBox="1"/>
          <p:nvPr/>
        </p:nvSpPr>
        <p:spPr>
          <a:xfrm>
            <a:off x="350520" y="4655403"/>
            <a:ext cx="4191000" cy="830997"/>
          </a:xfrm>
          <a:prstGeom prst="rect">
            <a:avLst/>
          </a:prstGeom>
          <a:noFill/>
        </p:spPr>
        <p:txBody>
          <a:bodyPr wrap="square" rtlCol="0">
            <a:spAutoFit/>
          </a:bodyPr>
          <a:lstStyle/>
          <a:p>
            <a:pPr algn="ctr"/>
            <a:r>
              <a:rPr lang="en-US" sz="2400" b="1" dirty="0" smtClean="0">
                <a:latin typeface="Arial" panose="020B0604020202020204" pitchFamily="34" charset="0"/>
                <a:cs typeface="Arial" panose="020B0604020202020204" pitchFamily="34" charset="0"/>
              </a:rPr>
              <a:t>Figure 2-32 a) </a:t>
            </a:r>
            <a:r>
              <a:rPr lang="en-US" sz="2400" dirty="0" smtClean="0">
                <a:latin typeface="Arial" panose="020B0604020202020204" pitchFamily="34" charset="0"/>
                <a:cs typeface="Arial" panose="020B0604020202020204" pitchFamily="34" charset="0"/>
              </a:rPr>
              <a:t> </a:t>
            </a:r>
            <a:r>
              <a:rPr lang="en-US" sz="2400" i="1" dirty="0" smtClean="0">
                <a:latin typeface="Times New Roman" panose="02020603050405020304" pitchFamily="18" charset="0"/>
                <a:cs typeface="Times New Roman" panose="02020603050405020304" pitchFamily="18" charset="0"/>
              </a:rPr>
              <a:t>Fiber </a:t>
            </a:r>
            <a:r>
              <a:rPr lang="en-US" sz="2400" i="1" dirty="0">
                <a:latin typeface="Times New Roman" panose="02020603050405020304" pitchFamily="18" charset="0"/>
                <a:cs typeface="Times New Roman" panose="02020603050405020304" pitchFamily="18" charset="0"/>
              </a:rPr>
              <a:t>arrays, courtesy of </a:t>
            </a:r>
            <a:r>
              <a:rPr lang="en-US" sz="2400" i="1" dirty="0" err="1" smtClean="0">
                <a:latin typeface="Times New Roman" panose="02020603050405020304" pitchFamily="18" charset="0"/>
                <a:cs typeface="Times New Roman" panose="02020603050405020304" pitchFamily="18" charset="0"/>
              </a:rPr>
              <a:t>AiDi</a:t>
            </a:r>
            <a:r>
              <a:rPr lang="en-US" b="1" dirty="0"/>
              <a:t> </a:t>
            </a:r>
            <a:endParaRPr lang="en-US" dirty="0"/>
          </a:p>
        </p:txBody>
      </p:sp>
      <p:sp>
        <p:nvSpPr>
          <p:cNvPr id="7" name="TextBox 6"/>
          <p:cNvSpPr txBox="1"/>
          <p:nvPr/>
        </p:nvSpPr>
        <p:spPr>
          <a:xfrm>
            <a:off x="4724400" y="4648200"/>
            <a:ext cx="4267200" cy="1938992"/>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Figure 2-32 b)  </a:t>
            </a:r>
            <a:r>
              <a:rPr lang="en-US" sz="2400" i="1" dirty="0">
                <a:latin typeface="Times New Roman" panose="02020603050405020304" pitchFamily="18" charset="0"/>
                <a:cs typeface="Times New Roman" panose="02020603050405020304" pitchFamily="18" charset="0"/>
              </a:rPr>
              <a:t>Fiber array, courtesy of </a:t>
            </a:r>
            <a:r>
              <a:rPr lang="en-US" sz="2400" i="1" dirty="0" err="1">
                <a:latin typeface="Times New Roman" panose="02020603050405020304" pitchFamily="18" charset="0"/>
                <a:cs typeface="Times New Roman" panose="02020603050405020304" pitchFamily="18" charset="0"/>
              </a:rPr>
              <a:t>Hantech</a:t>
            </a:r>
            <a:r>
              <a:rPr lang="en-US" sz="2400" i="1" dirty="0">
                <a:latin typeface="Times New Roman" panose="02020603050405020304" pitchFamily="18" charset="0"/>
                <a:cs typeface="Times New Roman" panose="02020603050405020304" pitchFamily="18" charset="0"/>
              </a:rPr>
              <a:t>. This fiber array is angle polished to avoid back reflections of the optical signal.</a:t>
            </a:r>
          </a:p>
        </p:txBody>
      </p:sp>
    </p:spTree>
    <p:extLst>
      <p:ext uri="{BB962C8B-B14F-4D97-AF65-F5344CB8AC3E}">
        <p14:creationId xmlns:p14="http://schemas.microsoft.com/office/powerpoint/2010/main" val="12838244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09600" y="1627822"/>
            <a:ext cx="2926080" cy="292608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2890" y="1609725"/>
            <a:ext cx="4762500" cy="2962275"/>
          </a:xfrm>
          <a:prstGeom prst="rect">
            <a:avLst/>
          </a:prstGeom>
        </p:spPr>
      </p:pic>
      <p:sp>
        <p:nvSpPr>
          <p:cNvPr id="6" name="TextBox 5"/>
          <p:cNvSpPr txBox="1"/>
          <p:nvPr/>
        </p:nvSpPr>
        <p:spPr>
          <a:xfrm>
            <a:off x="228600" y="5257800"/>
            <a:ext cx="3695700" cy="1200329"/>
          </a:xfrm>
          <a:prstGeom prst="rect">
            <a:avLst/>
          </a:prstGeom>
          <a:noFill/>
        </p:spPr>
        <p:txBody>
          <a:bodyPr wrap="square" rtlCol="0">
            <a:spAutoFit/>
          </a:bodyPr>
          <a:lstStyle/>
          <a:p>
            <a:pPr algn="ctr"/>
            <a:r>
              <a:rPr lang="en-US" sz="2400" b="1" i="1" dirty="0">
                <a:latin typeface="Arial" panose="020B0604020202020204" pitchFamily="34" charset="0"/>
                <a:cs typeface="Arial" panose="020B0604020202020204" pitchFamily="34" charset="0"/>
              </a:rPr>
              <a:t>Figure 2-33 a) </a:t>
            </a:r>
            <a:r>
              <a:rPr lang="en-US" sz="2400" i="1"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Wafer level testing of PICs, courtesy of </a:t>
            </a:r>
            <a:r>
              <a:rPr lang="en-US" sz="2400" i="1" dirty="0" smtClean="0">
                <a:latin typeface="Times New Roman" panose="02020603050405020304" pitchFamily="18" charset="0"/>
                <a:cs typeface="Times New Roman" panose="02020603050405020304" pitchFamily="18" charset="0"/>
              </a:rPr>
              <a:t>ACTPHAST </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419600" y="5257800"/>
            <a:ext cx="4419600" cy="1200329"/>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Figure 2-33 b)</a:t>
            </a:r>
            <a:r>
              <a:rPr lang="en-US" sz="2400" i="1"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Wafer level testing of PICs, courtesy of </a:t>
            </a:r>
            <a:r>
              <a:rPr lang="en-US" sz="2400" i="1" dirty="0" smtClean="0">
                <a:latin typeface="Times New Roman" panose="02020603050405020304" pitchFamily="18" charset="0"/>
                <a:cs typeface="Times New Roman" panose="02020603050405020304" pitchFamily="18" charset="0"/>
              </a:rPr>
              <a:t/>
            </a:r>
            <a:br>
              <a:rPr lang="en-US" sz="2400" i="1" dirty="0" smtClean="0">
                <a:latin typeface="Times New Roman" panose="02020603050405020304" pitchFamily="18" charset="0"/>
                <a:cs typeface="Times New Roman" panose="02020603050405020304" pitchFamily="18" charset="0"/>
              </a:rPr>
            </a:br>
            <a:r>
              <a:rPr lang="en-US" sz="2400" i="1" dirty="0" smtClean="0">
                <a:latin typeface="Times New Roman" panose="02020603050405020304" pitchFamily="18" charset="0"/>
                <a:cs typeface="Times New Roman" panose="02020603050405020304" pitchFamily="18" charset="0"/>
              </a:rPr>
              <a:t>VI </a:t>
            </a:r>
            <a:r>
              <a:rPr lang="en-US" sz="2400" i="1" dirty="0" smtClean="0"/>
              <a:t>Systems</a:t>
            </a:r>
            <a:endParaRPr lang="en-US" dirty="0"/>
          </a:p>
        </p:txBody>
      </p:sp>
    </p:spTree>
    <p:extLst>
      <p:ext uri="{BB962C8B-B14F-4D97-AF65-F5344CB8AC3E}">
        <p14:creationId xmlns:p14="http://schemas.microsoft.com/office/powerpoint/2010/main" val="7816402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533400" y="1492715"/>
            <a:ext cx="4023360" cy="285068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640" y="1513332"/>
            <a:ext cx="3474720" cy="2982468"/>
          </a:xfrm>
          <a:prstGeom prst="rect">
            <a:avLst/>
          </a:prstGeom>
        </p:spPr>
      </p:pic>
      <p:sp>
        <p:nvSpPr>
          <p:cNvPr id="6" name="TextBox 5"/>
          <p:cNvSpPr txBox="1"/>
          <p:nvPr/>
        </p:nvSpPr>
        <p:spPr>
          <a:xfrm>
            <a:off x="228600" y="5181600"/>
            <a:ext cx="4419600"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Figure 2-34 a)  </a:t>
            </a:r>
            <a:r>
              <a:rPr lang="en-US" sz="2400" i="1" dirty="0">
                <a:latin typeface="Times New Roman" panose="02020603050405020304" pitchFamily="18" charset="0"/>
                <a:cs typeface="Times New Roman" panose="02020603050405020304" pitchFamily="18" charset="0"/>
              </a:rPr>
              <a:t>Typical diode laser package</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800600" y="5181600"/>
            <a:ext cx="4267200" cy="830997"/>
          </a:xfrm>
          <a:prstGeom prst="rect">
            <a:avLst/>
          </a:prstGeom>
          <a:noFill/>
        </p:spPr>
        <p:txBody>
          <a:bodyPr wrap="square" rtlCol="0">
            <a:spAutoFit/>
          </a:bodyPr>
          <a:lstStyle/>
          <a:p>
            <a:pPr algn="ctr"/>
            <a:r>
              <a:rPr lang="en-US" i="1" dirty="0"/>
              <a:t> </a:t>
            </a:r>
            <a:r>
              <a:rPr lang="en-US" sz="2400" b="1" dirty="0">
                <a:latin typeface="Arial" panose="020B0604020202020204" pitchFamily="34" charset="0"/>
                <a:cs typeface="Arial" panose="020B0604020202020204" pitchFamily="34" charset="0"/>
              </a:rPr>
              <a:t>Figure 2-34 b)  </a:t>
            </a:r>
            <a:r>
              <a:rPr lang="en-US" sz="2400" i="1" dirty="0" smtClean="0">
                <a:latin typeface="Times New Roman" panose="02020603050405020304" pitchFamily="18" charset="0"/>
                <a:cs typeface="Times New Roman" panose="02020603050405020304" pitchFamily="18" charset="0"/>
              </a:rPr>
              <a:t>Typical packaged </a:t>
            </a:r>
            <a:r>
              <a:rPr lang="en-US" sz="2400" i="1" dirty="0">
                <a:latin typeface="Times New Roman" panose="02020603050405020304" pitchFamily="18" charset="0"/>
                <a:cs typeface="Times New Roman" panose="02020603050405020304" pitchFamily="18" charset="0"/>
              </a:rPr>
              <a:t>device</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64367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53000"/>
            <a:ext cx="8229600" cy="1143000"/>
          </a:xfrm>
        </p:spPr>
        <p:txBody>
          <a:bodyPr>
            <a:normAutofit/>
          </a:bodyPr>
          <a:lstStyle/>
          <a:p>
            <a:r>
              <a:rPr lang="en-US" sz="2400" b="1" dirty="0">
                <a:latin typeface="Arial" panose="020B0604020202020204" pitchFamily="34" charset="0"/>
                <a:cs typeface="Arial" panose="020B0604020202020204" pitchFamily="34" charset="0"/>
              </a:rPr>
              <a:t>Figure 2-35</a:t>
            </a:r>
            <a:r>
              <a:rPr lang="en-US" sz="2400" i="1"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Circuit board with individually packaged </a:t>
            </a:r>
            <a:r>
              <a:rPr lang="en-US" sz="2400" i="1" dirty="0" smtClean="0">
                <a:latin typeface="Times New Roman" panose="02020603050405020304" pitchFamily="18" charset="0"/>
                <a:cs typeface="Times New Roman" panose="02020603050405020304" pitchFamily="18" charset="0"/>
              </a:rPr>
              <a:t>chips</a:t>
            </a:r>
            <a:endParaRPr lang="en-US"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0045" y="1280160"/>
            <a:ext cx="7555755" cy="3749040"/>
          </a:xfrm>
        </p:spPr>
      </p:pic>
    </p:spTree>
    <p:extLst>
      <p:ext uri="{BB962C8B-B14F-4D97-AF65-F5344CB8AC3E}">
        <p14:creationId xmlns:p14="http://schemas.microsoft.com/office/powerpoint/2010/main" val="29738943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2640" y="472084"/>
            <a:ext cx="4937760" cy="4512884"/>
          </a:xfrm>
        </p:spPr>
      </p:pic>
      <p:sp>
        <p:nvSpPr>
          <p:cNvPr id="2" name="Title 1"/>
          <p:cNvSpPr>
            <a:spLocks noGrp="1"/>
          </p:cNvSpPr>
          <p:nvPr>
            <p:ph type="title"/>
          </p:nvPr>
        </p:nvSpPr>
        <p:spPr>
          <a:xfrm>
            <a:off x="457200" y="4953000"/>
            <a:ext cx="8229600" cy="1143000"/>
          </a:xfrm>
        </p:spPr>
        <p:txBody>
          <a:bodyPr>
            <a:normAutofit/>
          </a:bodyPr>
          <a:lstStyle/>
          <a:p>
            <a:r>
              <a:rPr lang="en-US" sz="2400" b="1" dirty="0">
                <a:latin typeface="Arial" panose="020B0604020202020204" pitchFamily="34" charset="0"/>
                <a:cs typeface="Arial" panose="020B0604020202020204" pitchFamily="34" charset="0"/>
              </a:rPr>
              <a:t>Figure 2-36</a:t>
            </a:r>
            <a:r>
              <a:rPr lang="en-US" sz="2400" i="1"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Wire bond vs. flip-chip </a:t>
            </a:r>
            <a:r>
              <a:rPr lang="en-US" sz="2400" i="1" dirty="0" smtClean="0">
                <a:latin typeface="Times New Roman" panose="02020603050405020304" pitchFamily="18" charset="0"/>
                <a:cs typeface="Times New Roman" panose="02020603050405020304" pitchFamily="18" charset="0"/>
              </a:rPr>
              <a:t>technologies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78228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76800"/>
            <a:ext cx="8229600" cy="1143000"/>
          </a:xfrm>
        </p:spPr>
        <p:txBody>
          <a:bodyPr>
            <a:normAutofit/>
          </a:bodyPr>
          <a:lstStyle/>
          <a:p>
            <a:r>
              <a:rPr lang="en-US" sz="2400" b="1" dirty="0">
                <a:latin typeface="Arial" panose="020B0604020202020204" pitchFamily="34" charset="0"/>
                <a:cs typeface="Arial" panose="020B0604020202020204" pitchFamily="34" charset="0"/>
              </a:rPr>
              <a:t>Figure 2-37 </a:t>
            </a:r>
            <a:r>
              <a:rPr lang="en-US" sz="2400" i="1"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Example of a packaged 3D stacked system </a:t>
            </a:r>
            <a:endParaRPr lang="en-US"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886804"/>
            <a:ext cx="8138160" cy="2456596"/>
          </a:xfrm>
        </p:spPr>
      </p:pic>
    </p:spTree>
    <p:extLst>
      <p:ext uri="{BB962C8B-B14F-4D97-AF65-F5344CB8AC3E}">
        <p14:creationId xmlns:p14="http://schemas.microsoft.com/office/powerpoint/2010/main" val="35611109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79" t="5142" r="4478" b="4756"/>
          <a:stretch/>
        </p:blipFill>
        <p:spPr>
          <a:xfrm>
            <a:off x="1037231" y="937147"/>
            <a:ext cx="6864824" cy="4244453"/>
          </a:xfrm>
        </p:spPr>
      </p:pic>
      <p:sp>
        <p:nvSpPr>
          <p:cNvPr id="2" name="Title 1"/>
          <p:cNvSpPr>
            <a:spLocks noGrp="1"/>
          </p:cNvSpPr>
          <p:nvPr>
            <p:ph type="title"/>
          </p:nvPr>
        </p:nvSpPr>
        <p:spPr>
          <a:xfrm>
            <a:off x="457200" y="4876800"/>
            <a:ext cx="8229600" cy="1143000"/>
          </a:xfrm>
        </p:spPr>
        <p:txBody>
          <a:bodyPr>
            <a:normAutofit/>
          </a:bodyPr>
          <a:lstStyle/>
          <a:p>
            <a:r>
              <a:rPr lang="en-US" sz="2400" b="1" dirty="0">
                <a:latin typeface="Arial" panose="020B0604020202020204" pitchFamily="34" charset="0"/>
                <a:cs typeface="Arial" panose="020B0604020202020204" pitchFamily="34" charset="0"/>
              </a:rPr>
              <a:t>Figure 2-2</a:t>
            </a:r>
            <a:r>
              <a:rPr lang="en-US" sz="2400" i="1"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Index of refraction of silicon vs. </a:t>
            </a:r>
            <a:r>
              <a:rPr lang="en-US" sz="2400" i="1" dirty="0" smtClean="0">
                <a:latin typeface="Times New Roman" panose="02020603050405020304" pitchFamily="18" charset="0"/>
                <a:cs typeface="Times New Roman" panose="02020603050405020304" pitchFamily="18" charset="0"/>
              </a:rPr>
              <a:t>wavelength</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48236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105400"/>
            <a:ext cx="6858000" cy="1143000"/>
          </a:xfrm>
        </p:spPr>
        <p:txBody>
          <a:bodyPr>
            <a:noAutofit/>
          </a:bodyPr>
          <a:lstStyle/>
          <a:p>
            <a:pPr algn="l"/>
            <a:r>
              <a:rPr lang="en-US" sz="2400" b="1" dirty="0">
                <a:latin typeface="Arial" panose="020B0604020202020204" pitchFamily="34" charset="0"/>
                <a:cs typeface="Arial" panose="020B0604020202020204" pitchFamily="34" charset="0"/>
              </a:rPr>
              <a:t>Figure 2-38  </a:t>
            </a:r>
            <a:r>
              <a:rPr lang="en-US" sz="2400" i="1" dirty="0">
                <a:latin typeface="Times New Roman" panose="02020603050405020304" pitchFamily="18" charset="0"/>
                <a:cs typeface="Times New Roman" panose="02020603050405020304" pitchFamily="18" charset="0"/>
              </a:rPr>
              <a:t>A 2.5D system packaged using a silicon </a:t>
            </a:r>
            <a:r>
              <a:rPr lang="en-US" sz="2400" i="1" dirty="0" smtClean="0">
                <a:latin typeface="Times New Roman" panose="02020603050405020304" pitchFamily="18" charset="0"/>
                <a:cs typeface="Times New Roman" panose="02020603050405020304" pitchFamily="18" charset="0"/>
              </a:rPr>
              <a:t/>
            </a:r>
            <a:br>
              <a:rPr lang="en-US" sz="2400" i="1" dirty="0" smtClean="0">
                <a:latin typeface="Times New Roman" panose="02020603050405020304" pitchFamily="18" charset="0"/>
                <a:cs typeface="Times New Roman" panose="02020603050405020304" pitchFamily="18" charset="0"/>
              </a:rPr>
            </a:br>
            <a:r>
              <a:rPr lang="en-US" sz="2400" i="1" dirty="0" smtClean="0">
                <a:latin typeface="Times New Roman" panose="02020603050405020304" pitchFamily="18" charset="0"/>
                <a:cs typeface="Times New Roman" panose="02020603050405020304" pitchFamily="18" charset="0"/>
              </a:rPr>
              <a:t>interposer </a:t>
            </a:r>
            <a:r>
              <a:rPr lang="en-US" sz="2400" i="1" dirty="0">
                <a:latin typeface="Times New Roman" panose="02020603050405020304" pitchFamily="18" charset="0"/>
                <a:cs typeface="Times New Roman" panose="02020603050405020304" pitchFamily="18" charset="0"/>
              </a:rPr>
              <a:t>and </a:t>
            </a:r>
            <a:r>
              <a:rPr lang="en-US" sz="2400" i="1" dirty="0" smtClean="0">
                <a:latin typeface="Times New Roman" panose="02020603050405020304" pitchFamily="18" charset="0"/>
                <a:cs typeface="Times New Roman" panose="02020603050405020304" pitchFamily="18" charset="0"/>
              </a:rPr>
              <a:t>TSVs</a:t>
            </a:r>
            <a:endParaRPr lang="en-US"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3880" y="721953"/>
            <a:ext cx="8046720" cy="4307247"/>
          </a:xfrm>
        </p:spPr>
      </p:pic>
    </p:spTree>
    <p:extLst>
      <p:ext uri="{BB962C8B-B14F-4D97-AF65-F5344CB8AC3E}">
        <p14:creationId xmlns:p14="http://schemas.microsoft.com/office/powerpoint/2010/main" val="14791686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76800"/>
            <a:ext cx="8229600" cy="1143000"/>
          </a:xfrm>
        </p:spPr>
        <p:txBody>
          <a:bodyPr>
            <a:normAutofit/>
          </a:bodyPr>
          <a:lstStyle/>
          <a:p>
            <a:r>
              <a:rPr lang="en-US" sz="2400" b="1" dirty="0">
                <a:latin typeface="Arial" panose="020B0604020202020204" pitchFamily="34" charset="0"/>
                <a:cs typeface="Arial" panose="020B0604020202020204" pitchFamily="34" charset="0"/>
              </a:rPr>
              <a:t>Figure 2-39</a:t>
            </a:r>
            <a:r>
              <a:rPr lang="en-US" sz="2400"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A 3D system packaged using </a:t>
            </a:r>
            <a:r>
              <a:rPr lang="en-US" sz="2400" i="1" dirty="0" smtClean="0">
                <a:latin typeface="Times New Roman" panose="02020603050405020304" pitchFamily="18" charset="0"/>
                <a:cs typeface="Times New Roman" panose="02020603050405020304" pitchFamily="18" charset="0"/>
              </a:rPr>
              <a:t>TSVs</a:t>
            </a:r>
            <a:endParaRPr lang="en-US"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7720" y="784482"/>
            <a:ext cx="7498080" cy="4320918"/>
          </a:xfrm>
        </p:spPr>
      </p:pic>
    </p:spTree>
    <p:extLst>
      <p:ext uri="{BB962C8B-B14F-4D97-AF65-F5344CB8AC3E}">
        <p14:creationId xmlns:p14="http://schemas.microsoft.com/office/powerpoint/2010/main" val="26451937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81600"/>
            <a:ext cx="7315200" cy="1066800"/>
          </a:xfrm>
        </p:spPr>
        <p:txBody>
          <a:bodyPr>
            <a:noAutofit/>
          </a:bodyPr>
          <a:lstStyle/>
          <a:p>
            <a:pPr algn="l"/>
            <a:r>
              <a:rPr lang="en-US" sz="2400" b="1" dirty="0">
                <a:latin typeface="Arial" panose="020B0604020202020204" pitchFamily="34" charset="0"/>
                <a:cs typeface="Arial" panose="020B0604020202020204" pitchFamily="34" charset="0"/>
              </a:rPr>
              <a:t>Figure 2-40</a:t>
            </a:r>
            <a:r>
              <a:rPr lang="en-US" sz="2400"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Optical interconnect between two </a:t>
            </a:r>
            <a:r>
              <a:rPr lang="en-US" sz="2400" i="1" dirty="0" smtClean="0">
                <a:latin typeface="Times New Roman" panose="02020603050405020304" pitchFamily="18" charset="0"/>
                <a:cs typeface="Times New Roman" panose="02020603050405020304" pitchFamily="18" charset="0"/>
              </a:rPr>
              <a:t>processor</a:t>
            </a:r>
            <a:br>
              <a:rPr lang="en-US" sz="2400" i="1" dirty="0" smtClean="0">
                <a:latin typeface="Times New Roman" panose="02020603050405020304" pitchFamily="18" charset="0"/>
                <a:cs typeface="Times New Roman" panose="02020603050405020304" pitchFamily="18" charset="0"/>
              </a:rPr>
            </a:br>
            <a:r>
              <a:rPr lang="en-US" sz="2400" i="1" dirty="0" smtClean="0">
                <a:latin typeface="Times New Roman" panose="02020603050405020304" pitchFamily="18" charset="0"/>
                <a:cs typeface="Times New Roman" panose="02020603050405020304" pitchFamily="18" charset="0"/>
              </a:rPr>
              <a:t>chips</a:t>
            </a:r>
            <a:r>
              <a:rPr lang="en-US" sz="2400" i="1" dirty="0">
                <a:latin typeface="Times New Roman" panose="02020603050405020304" pitchFamily="18" charset="0"/>
                <a:cs typeface="Times New Roman" panose="02020603050405020304" pitchFamily="18" charset="0"/>
              </a:rPr>
              <a:t>. Courtesy of APIC Corporation</a:t>
            </a:r>
            <a:r>
              <a:rPr lang="en-US" sz="2400" i="1" dirty="0" smtClean="0"/>
              <a:t>.</a:t>
            </a:r>
            <a:endParaRPr lang="en-US" sz="2400"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7192" t="4793" r="8933"/>
          <a:stretch/>
        </p:blipFill>
        <p:spPr>
          <a:xfrm>
            <a:off x="579120" y="1663657"/>
            <a:ext cx="7955280" cy="2984543"/>
          </a:xfrm>
        </p:spPr>
      </p:pic>
    </p:spTree>
    <p:extLst>
      <p:ext uri="{BB962C8B-B14F-4D97-AF65-F5344CB8AC3E}">
        <p14:creationId xmlns:p14="http://schemas.microsoft.com/office/powerpoint/2010/main" val="9150707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105400"/>
            <a:ext cx="8839200" cy="1143000"/>
          </a:xfrm>
        </p:spPr>
        <p:txBody>
          <a:bodyPr>
            <a:noAutofit/>
          </a:bodyPr>
          <a:lstStyle/>
          <a:p>
            <a:r>
              <a:rPr lang="en-US" sz="2400" b="1" dirty="0">
                <a:latin typeface="Arial" panose="020B0604020202020204" pitchFamily="34" charset="0"/>
                <a:cs typeface="Arial" panose="020B0604020202020204" pitchFamily="34" charset="0"/>
              </a:rPr>
              <a:t>Figure 2-3</a:t>
            </a:r>
            <a:r>
              <a:rPr lang="en-US" sz="2400"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Components of a basic optical fiber </a:t>
            </a:r>
            <a:r>
              <a:rPr lang="en-US" sz="2400" i="1" dirty="0" smtClean="0">
                <a:latin typeface="Times New Roman" panose="02020603050405020304" pitchFamily="18" charset="0"/>
                <a:cs typeface="Times New Roman" panose="02020603050405020304" pitchFamily="18" charset="0"/>
              </a:rPr>
              <a:t/>
            </a:r>
            <a:br>
              <a:rPr lang="en-US" sz="2400" i="1" dirty="0" smtClean="0">
                <a:latin typeface="Times New Roman" panose="02020603050405020304" pitchFamily="18" charset="0"/>
                <a:cs typeface="Times New Roman" panose="02020603050405020304" pitchFamily="18" charset="0"/>
              </a:rPr>
            </a:br>
            <a:r>
              <a:rPr lang="en-US" sz="2400" i="1" dirty="0" smtClean="0">
                <a:latin typeface="Times New Roman" panose="02020603050405020304" pitchFamily="18" charset="0"/>
                <a:cs typeface="Times New Roman" panose="02020603050405020304" pitchFamily="18" charset="0"/>
              </a:rPr>
              <a:t>transmission system</a:t>
            </a:r>
            <a:endParaRPr lang="en-US"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121555"/>
            <a:ext cx="8778240" cy="3831445"/>
          </a:xfrm>
        </p:spPr>
      </p:pic>
    </p:spTree>
    <p:extLst>
      <p:ext uri="{BB962C8B-B14F-4D97-AF65-F5344CB8AC3E}">
        <p14:creationId xmlns:p14="http://schemas.microsoft.com/office/powerpoint/2010/main" val="42209477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520" y="685800"/>
            <a:ext cx="8412480" cy="4626864"/>
          </a:xfrm>
        </p:spPr>
      </p:pic>
      <p:sp>
        <p:nvSpPr>
          <p:cNvPr id="2" name="Title 1"/>
          <p:cNvSpPr>
            <a:spLocks noGrp="1"/>
          </p:cNvSpPr>
          <p:nvPr>
            <p:ph type="title"/>
          </p:nvPr>
        </p:nvSpPr>
        <p:spPr>
          <a:xfrm>
            <a:off x="457200" y="5105400"/>
            <a:ext cx="8229600" cy="1143000"/>
          </a:xfrm>
        </p:spPr>
        <p:txBody>
          <a:bodyPr>
            <a:normAutofit/>
          </a:bodyPr>
          <a:lstStyle/>
          <a:p>
            <a:r>
              <a:rPr lang="en-US" sz="2400" b="1" dirty="0">
                <a:latin typeface="Arial" panose="020B0604020202020204" pitchFamily="34" charset="0"/>
                <a:cs typeface="Arial" panose="020B0604020202020204" pitchFamily="34" charset="0"/>
              </a:rPr>
              <a:t>Figure 2-4</a:t>
            </a:r>
            <a:r>
              <a:rPr lang="en-US" sz="2400"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Long haul, regional, and </a:t>
            </a:r>
            <a:r>
              <a:rPr lang="en-US" sz="2400" i="1" dirty="0" smtClean="0">
                <a:latin typeface="Times New Roman" panose="02020603050405020304" pitchFamily="18" charset="0"/>
                <a:cs typeface="Times New Roman" panose="02020603050405020304" pitchFamily="18" charset="0"/>
              </a:rPr>
              <a:t/>
            </a:r>
            <a:br>
              <a:rPr lang="en-US" sz="2400" i="1" dirty="0" smtClean="0">
                <a:latin typeface="Times New Roman" panose="02020603050405020304" pitchFamily="18" charset="0"/>
                <a:cs typeface="Times New Roman" panose="02020603050405020304" pitchFamily="18" charset="0"/>
              </a:rPr>
            </a:br>
            <a:r>
              <a:rPr lang="en-US" sz="2400" i="1" dirty="0" smtClean="0">
                <a:latin typeface="Times New Roman" panose="02020603050405020304" pitchFamily="18" charset="0"/>
                <a:cs typeface="Times New Roman" panose="02020603050405020304" pitchFamily="18" charset="0"/>
              </a:rPr>
              <a:t>metropolitan networks</a:t>
            </a:r>
            <a:endParaRPr lang="en-US" sz="2400" dirty="0"/>
          </a:p>
        </p:txBody>
      </p:sp>
    </p:spTree>
    <p:extLst>
      <p:ext uri="{BB962C8B-B14F-4D97-AF65-F5344CB8AC3E}">
        <p14:creationId xmlns:p14="http://schemas.microsoft.com/office/powerpoint/2010/main" val="39559834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53000"/>
            <a:ext cx="8229600" cy="1143000"/>
          </a:xfrm>
        </p:spPr>
        <p:txBody>
          <a:bodyPr>
            <a:normAutofit/>
          </a:bodyPr>
          <a:lstStyle/>
          <a:p>
            <a:r>
              <a:rPr lang="en-US" sz="2400" b="1" dirty="0">
                <a:latin typeface="Arial" panose="020B0604020202020204" pitchFamily="34" charset="0"/>
                <a:cs typeface="Arial" panose="020B0604020202020204" pitchFamily="34" charset="0"/>
              </a:rPr>
              <a:t>Figure 2-5</a:t>
            </a:r>
            <a:r>
              <a:rPr lang="en-US" sz="2400"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Loss of power in optical fibers vs. wavelength </a:t>
            </a:r>
            <a:endParaRPr lang="en-US"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640" y="381000"/>
            <a:ext cx="8138160" cy="4743908"/>
          </a:xfrm>
        </p:spPr>
      </p:pic>
    </p:spTree>
    <p:extLst>
      <p:ext uri="{BB962C8B-B14F-4D97-AF65-F5344CB8AC3E}">
        <p14:creationId xmlns:p14="http://schemas.microsoft.com/office/powerpoint/2010/main" val="5923127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105400"/>
            <a:ext cx="6172200" cy="1143000"/>
          </a:xfrm>
        </p:spPr>
        <p:txBody>
          <a:bodyPr>
            <a:noAutofit/>
          </a:bodyPr>
          <a:lstStyle/>
          <a:p>
            <a:pPr algn="l"/>
            <a:r>
              <a:rPr lang="en-US" sz="2400" b="1" dirty="0">
                <a:latin typeface="Arial" panose="020B0604020202020204" pitchFamily="34" charset="0"/>
                <a:cs typeface="Arial" panose="020B0604020202020204" pitchFamily="34" charset="0"/>
              </a:rPr>
              <a:t>Figure 2-6</a:t>
            </a:r>
            <a:r>
              <a:rPr lang="en-US" sz="2400"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Effect of dispersion on light pulses </a:t>
            </a:r>
            <a:r>
              <a:rPr lang="en-US" sz="2400" i="1" dirty="0" smtClean="0">
                <a:latin typeface="Times New Roman" panose="02020603050405020304" pitchFamily="18" charset="0"/>
                <a:cs typeface="Times New Roman" panose="02020603050405020304" pitchFamily="18" charset="0"/>
              </a:rPr>
              <a:t/>
            </a:r>
            <a:br>
              <a:rPr lang="en-US" sz="2400" i="1" dirty="0" smtClean="0">
                <a:latin typeface="Times New Roman" panose="02020603050405020304" pitchFamily="18" charset="0"/>
                <a:cs typeface="Times New Roman" panose="02020603050405020304" pitchFamily="18" charset="0"/>
              </a:rPr>
            </a:br>
            <a:r>
              <a:rPr lang="en-US" sz="2400" i="1" dirty="0" smtClean="0">
                <a:latin typeface="Times New Roman" panose="02020603050405020304" pitchFamily="18" charset="0"/>
                <a:cs typeface="Times New Roman" panose="02020603050405020304" pitchFamily="18" charset="0"/>
              </a:rPr>
              <a:t>transmitted </a:t>
            </a:r>
            <a:r>
              <a:rPr lang="en-US" sz="2400" i="1" dirty="0">
                <a:latin typeface="Times New Roman" panose="02020603050405020304" pitchFamily="18" charset="0"/>
                <a:cs typeface="Times New Roman" panose="02020603050405020304" pitchFamily="18" charset="0"/>
              </a:rPr>
              <a:t>through optical </a:t>
            </a:r>
            <a:r>
              <a:rPr lang="en-US" sz="2400" i="1" dirty="0" smtClean="0">
                <a:latin typeface="Times New Roman" panose="02020603050405020304" pitchFamily="18" charset="0"/>
                <a:cs typeface="Times New Roman" panose="02020603050405020304" pitchFamily="18" charset="0"/>
              </a:rPr>
              <a:t>fibers</a:t>
            </a:r>
            <a:endParaRPr lang="en-US"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1131" y="624840"/>
            <a:ext cx="4643069" cy="4480560"/>
          </a:xfrm>
        </p:spPr>
      </p:pic>
    </p:spTree>
    <p:extLst>
      <p:ext uri="{BB962C8B-B14F-4D97-AF65-F5344CB8AC3E}">
        <p14:creationId xmlns:p14="http://schemas.microsoft.com/office/powerpoint/2010/main" val="32536292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600295"/>
            <a:ext cx="8321040" cy="4886105"/>
          </a:xfrm>
        </p:spPr>
      </p:pic>
      <p:sp>
        <p:nvSpPr>
          <p:cNvPr id="2" name="Title 1"/>
          <p:cNvSpPr>
            <a:spLocks noGrp="1"/>
          </p:cNvSpPr>
          <p:nvPr>
            <p:ph type="title"/>
          </p:nvPr>
        </p:nvSpPr>
        <p:spPr>
          <a:xfrm>
            <a:off x="609600" y="5105400"/>
            <a:ext cx="8001000" cy="1143000"/>
          </a:xfrm>
        </p:spPr>
        <p:txBody>
          <a:bodyPr>
            <a:noAutofit/>
          </a:bodyPr>
          <a:lstStyle/>
          <a:p>
            <a:pPr algn="l"/>
            <a:r>
              <a:rPr lang="en-US" sz="2400" b="1" dirty="0">
                <a:latin typeface="Arial" panose="020B0604020202020204" pitchFamily="34" charset="0"/>
                <a:cs typeface="Arial" panose="020B0604020202020204" pitchFamily="34" charset="0"/>
              </a:rPr>
              <a:t>Figure 2-7</a:t>
            </a:r>
            <a:r>
              <a:rPr lang="en-US" sz="2400" dirty="0">
                <a:latin typeface="Arial" panose="020B0604020202020204" pitchFamily="34" charset="0"/>
                <a:cs typeface="Arial" panose="020B0604020202020204" pitchFamily="34" charset="0"/>
              </a:rPr>
              <a:t>  </a:t>
            </a:r>
            <a:r>
              <a:rPr lang="en-US" sz="2400" i="1" dirty="0">
                <a:latin typeface="Times New Roman" panose="02020603050405020304" pitchFamily="18" charset="0"/>
                <a:cs typeface="Times New Roman" panose="02020603050405020304" pitchFamily="18" charset="0"/>
              </a:rPr>
              <a:t>An optical communication system that regenerates the light signal along the transmission </a:t>
            </a:r>
            <a:r>
              <a:rPr lang="en-US" sz="2400" i="1" dirty="0" smtClean="0">
                <a:latin typeface="Times New Roman" panose="02020603050405020304" pitchFamily="18" charset="0"/>
                <a:cs typeface="Times New Roman" panose="02020603050405020304" pitchFamily="18" charset="0"/>
              </a:rPr>
              <a:t>path</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59477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477</TotalTime>
  <Words>571</Words>
  <Application>Microsoft Office PowerPoint</Application>
  <PresentationFormat>On-screen Show (4:3)</PresentationFormat>
  <Paragraphs>69</Paragraphs>
  <Slides>42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Times New Roman</vt:lpstr>
      <vt:lpstr>Office Theme</vt:lpstr>
      <vt:lpstr>PowerPoint Presentation</vt:lpstr>
      <vt:lpstr>PowerPoint Presentation</vt:lpstr>
      <vt:lpstr>Figure 2-1  Absorption coefficient of different  materials vs. wavelength</vt:lpstr>
      <vt:lpstr>Figure 2-2  Index of refraction of silicon vs. wavelength</vt:lpstr>
      <vt:lpstr>Figure 2-3  Components of a basic optical fiber  transmission system</vt:lpstr>
      <vt:lpstr>Figure 2-4  Long haul, regional, and  metropolitan networks</vt:lpstr>
      <vt:lpstr>Figure 2-5  Loss of power in optical fibers vs. wavelength </vt:lpstr>
      <vt:lpstr>Figure 2-6  Effect of dispersion on light pulses  transmitted through optical fibers</vt:lpstr>
      <vt:lpstr>Figure 2-7  An optical communication system that regenerates the light signal along the transmission path</vt:lpstr>
      <vt:lpstr>Figure 2-8  An optical communication system that amplifies the light signal along the transmission path</vt:lpstr>
      <vt:lpstr>Figure 2-9  Effect of an amplifier vs. a repeater on a  degraded optical signal</vt:lpstr>
      <vt:lpstr>PowerPoint Presentation</vt:lpstr>
      <vt:lpstr>Figure 2-11  Directional coupler device containing four S-bend waveguides to bring waveguides close to each other and then separate them</vt:lpstr>
      <vt:lpstr>PowerPoint Presentation</vt:lpstr>
      <vt:lpstr>Figure 2-13  a) Butt coupling; b) End-fire coupling;    c) Grating coupling; d) Spot-size converter</vt:lpstr>
      <vt:lpstr>Figure 2-14  Directional coupler splitting the incident  power P0 into powers P1 and P2 in the two output waveguides</vt:lpstr>
      <vt:lpstr>Figure 2-15  Top: Single Y-branch splitting the incident  power into equal powers in the two output waveguides. Bottom: Cascaded Y-branches. </vt:lpstr>
      <vt:lpstr>Figure 2-16  Detailed layout of Y-branch device</vt:lpstr>
      <vt:lpstr>Figure 2-17  Mach-Zehnder interferometer based on  3dB directional couplers</vt:lpstr>
      <vt:lpstr>PowerPoint Presentation</vt:lpstr>
      <vt:lpstr>Figure 2-19  MZI device used in biochemical sensing</vt:lpstr>
      <vt:lpstr>Figure 2-20  Ring resonator PIC device</vt:lpstr>
      <vt:lpstr>Figure 2-21  Notch filter transmission vs. wavelength. Resonant wavelengths appear at approximately 1531, 1541, and 1551 nm, with an FSR of about 10 nm.</vt:lpstr>
      <vt:lpstr>Figure 2-22  Add-drop filter based on four-port ring  resonator device</vt:lpstr>
      <vt:lpstr>Figure 2-23  Add-drop filter transmission for the Through and Drop ports vs. wavelength. Resonant wavelengths once again appear at approximately 1531, 1541, and 1551 nm.</vt:lpstr>
      <vt:lpstr>Figure 2-24  Add-drop filter in racetrack configuration</vt:lpstr>
      <vt:lpstr>PowerPoint Presentation</vt:lpstr>
      <vt:lpstr>Figure 2-26  Optical power reflected from a Bragg grating vs. wavelength</vt:lpstr>
      <vt:lpstr>Figure 2-27  An SOI micro-ring modulator based on  the plasma dispersion effect</vt:lpstr>
      <vt:lpstr>Figure 2-28  Spectral responsivity of silicon PIN photodiodes</vt:lpstr>
      <vt:lpstr>Figure 2-29  Silicon wafers containing many identical PIC devices created by the fabrication process described in Module 1</vt:lpstr>
      <vt:lpstr>Figure 2-30  Dicing of wafer into individual devices.  Courtesy of Advanced Motion Controls.</vt:lpstr>
      <vt:lpstr>Figure 2-31  Fiber array fabrication</vt:lpstr>
      <vt:lpstr>PowerPoint Presentation</vt:lpstr>
      <vt:lpstr>PowerPoint Presentation</vt:lpstr>
      <vt:lpstr>PowerPoint Presentation</vt:lpstr>
      <vt:lpstr>Figure 2-35  Circuit board with individually packaged chips</vt:lpstr>
      <vt:lpstr>Figure 2-36  Wire bond vs. flip-chip technologies</vt:lpstr>
      <vt:lpstr>Figure 2-37  Example of a packaged 3D stacked system </vt:lpstr>
      <vt:lpstr>Figure 2-38  A 2.5D system packaged using a silicon  interposer and TSVs</vt:lpstr>
      <vt:lpstr>Figure 2-39  A 3D system packaged using TSVs</vt:lpstr>
      <vt:lpstr>Figure 2-40 Optical interconnect between two processor chips. Courtesy of APIC Corporation.</vt:lpstr>
    </vt:vector>
  </TitlesOfParts>
  <Company>University of Central Florida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Photonic Integrated  Circuits</dc:title>
  <dc:creator>Jayne McElroy</dc:creator>
  <cp:lastModifiedBy>optec</cp:lastModifiedBy>
  <cp:revision>77</cp:revision>
  <dcterms:created xsi:type="dcterms:W3CDTF">2018-05-22T14:35:40Z</dcterms:created>
  <dcterms:modified xsi:type="dcterms:W3CDTF">2019-05-03T21:18:30Z</dcterms:modified>
</cp:coreProperties>
</file>