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3" r:id="rId2"/>
    <p:sldId id="284" r:id="rId3"/>
    <p:sldId id="257" r:id="rId4"/>
    <p:sldId id="258" r:id="rId5"/>
    <p:sldId id="259" r:id="rId6"/>
    <p:sldId id="260" r:id="rId7"/>
    <p:sldId id="261"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49A8D-560B-4439-9E8B-7E2F3F66F429}" type="datetimeFigureOut">
              <a:rPr lang="en-US" smtClean="0"/>
              <a:t>5/3/2019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02CDA-A1C4-41A8-9045-E2D8136AF5C1}" type="slidenum">
              <a:rPr lang="en-US" smtClean="0"/>
              <a:t>‹#›</a:t>
            </a:fld>
            <a:endParaRPr lang="en-US"/>
          </a:p>
        </p:txBody>
      </p:sp>
    </p:spTree>
    <p:extLst>
      <p:ext uri="{BB962C8B-B14F-4D97-AF65-F5344CB8AC3E}">
        <p14:creationId xmlns:p14="http://schemas.microsoft.com/office/powerpoint/2010/main" val="9435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02CDA-A1C4-41A8-9045-E2D8136AF5C1}" type="slidenum">
              <a:rPr lang="en-US" smtClean="0"/>
              <a:t>8</a:t>
            </a:fld>
            <a:endParaRPr lang="en-US"/>
          </a:p>
        </p:txBody>
      </p:sp>
    </p:spTree>
    <p:extLst>
      <p:ext uri="{BB962C8B-B14F-4D97-AF65-F5344CB8AC3E}">
        <p14:creationId xmlns:p14="http://schemas.microsoft.com/office/powerpoint/2010/main" val="242697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52835-3CD7-4132-AB94-0BD2469D0214}"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264896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52835-3CD7-4132-AB94-0BD2469D0214}"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23295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52835-3CD7-4132-AB94-0BD2469D0214}"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29325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52835-3CD7-4132-AB94-0BD2469D0214}"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39838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52835-3CD7-4132-AB94-0BD2469D0214}"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184857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52835-3CD7-4132-AB94-0BD2469D0214}"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284313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352835-3CD7-4132-AB94-0BD2469D0214}"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150987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352835-3CD7-4132-AB94-0BD2469D0214}"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401671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52835-3CD7-4132-AB94-0BD2469D0214}"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316295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52835-3CD7-4132-AB94-0BD2469D0214}"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383619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52835-3CD7-4132-AB94-0BD2469D0214}"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BD1B7-6606-46CB-9D1C-C214DA7E9E77}" type="slidenum">
              <a:rPr lang="en-US" smtClean="0"/>
              <a:t>‹#›</a:t>
            </a:fld>
            <a:endParaRPr lang="en-US"/>
          </a:p>
        </p:txBody>
      </p:sp>
    </p:spTree>
    <p:extLst>
      <p:ext uri="{BB962C8B-B14F-4D97-AF65-F5344CB8AC3E}">
        <p14:creationId xmlns:p14="http://schemas.microsoft.com/office/powerpoint/2010/main" val="292402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52835-3CD7-4132-AB94-0BD2469D0214}" type="datetimeFigureOut">
              <a:rPr lang="en-US" smtClean="0"/>
              <a:t>5/3/2019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BD1B7-6606-46CB-9D1C-C214DA7E9E77}" type="slidenum">
              <a:rPr lang="en-US" smtClean="0"/>
              <a:t>‹#›</a:t>
            </a:fld>
            <a:endParaRPr lang="en-US"/>
          </a:p>
        </p:txBody>
      </p:sp>
    </p:spTree>
    <p:extLst>
      <p:ext uri="{BB962C8B-B14F-4D97-AF65-F5344CB8AC3E}">
        <p14:creationId xmlns:p14="http://schemas.microsoft.com/office/powerpoint/2010/main" val="370218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hyperlink" Target="http://www.op-tec.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85800"/>
            <a:ext cx="7315200" cy="4572000"/>
          </a:xfrm>
        </p:spPr>
        <p:txBody>
          <a:bodyPr>
            <a:normAutofit fontScale="25000" lnSpcReduction="20000"/>
          </a:bodyPr>
          <a:lstStyle/>
          <a:p>
            <a:r>
              <a:rPr lang="en-US" sz="11200" b="1" dirty="0" smtClean="0">
                <a:solidFill>
                  <a:schemeClr val="tx1"/>
                </a:solidFill>
                <a:latin typeface="Arial" panose="020B0604020202020204" pitchFamily="34" charset="0"/>
                <a:cs typeface="Arial" panose="020B0604020202020204" pitchFamily="34" charset="0"/>
              </a:rPr>
              <a:t>Integrated Photonics</a:t>
            </a:r>
          </a:p>
          <a:p>
            <a:endParaRPr lang="en-US" sz="11200" b="1" dirty="0">
              <a:solidFill>
                <a:schemeClr val="tx1"/>
              </a:solidFill>
              <a:latin typeface="Arial" panose="020B0604020202020204" pitchFamily="34" charset="0"/>
              <a:cs typeface="Arial" panose="020B0604020202020204" pitchFamily="34" charset="0"/>
            </a:endParaRPr>
          </a:p>
          <a:p>
            <a:r>
              <a:rPr lang="en-US" sz="14400" dirty="0" smtClean="0">
                <a:solidFill>
                  <a:schemeClr val="tx1"/>
                </a:solidFill>
                <a:latin typeface="Arial" panose="020B0604020202020204" pitchFamily="34" charset="0"/>
                <a:cs typeface="Arial" panose="020B0604020202020204" pitchFamily="34" charset="0"/>
              </a:rPr>
              <a:t>Figures and Images for Instructors</a:t>
            </a:r>
          </a:p>
          <a:p>
            <a:endParaRPr lang="en-US" sz="12800" dirty="0">
              <a:solidFill>
                <a:schemeClr val="tx1"/>
              </a:solidFill>
              <a:latin typeface="Arial" panose="020B0604020202020204" pitchFamily="34" charset="0"/>
              <a:cs typeface="Arial" panose="020B0604020202020204" pitchFamily="34" charset="0"/>
            </a:endParaRPr>
          </a:p>
          <a:p>
            <a:r>
              <a:rPr lang="en-US" sz="12800" dirty="0" smtClean="0">
                <a:solidFill>
                  <a:schemeClr val="tx1"/>
                </a:solidFill>
                <a:latin typeface="Arial" panose="020B0604020202020204" pitchFamily="34" charset="0"/>
                <a:cs typeface="Arial" panose="020B0604020202020204" pitchFamily="34" charset="0"/>
              </a:rPr>
              <a:t>Module </a:t>
            </a:r>
            <a:r>
              <a:rPr lang="en-US" sz="12800" dirty="0">
                <a:solidFill>
                  <a:schemeClr val="tx1"/>
                </a:solidFill>
                <a:latin typeface="Arial" panose="020B0604020202020204" pitchFamily="34" charset="0"/>
                <a:cs typeface="Arial" panose="020B0604020202020204" pitchFamily="34" charset="0"/>
              </a:rPr>
              <a:t>3</a:t>
            </a:r>
          </a:p>
          <a:p>
            <a:pPr>
              <a:lnSpc>
                <a:spcPct val="120000"/>
              </a:lnSpc>
            </a:pPr>
            <a:r>
              <a:rPr lang="en-US" sz="12800" dirty="0">
                <a:solidFill>
                  <a:schemeClr val="tx1"/>
                </a:solidFill>
                <a:latin typeface="Arial" panose="020B0604020202020204" pitchFamily="34" charset="0"/>
                <a:cs typeface="Arial" panose="020B0604020202020204" pitchFamily="34" charset="0"/>
              </a:rPr>
              <a:t>III-V Semiconductor Devices</a:t>
            </a:r>
            <a:br>
              <a:rPr lang="en-US" sz="12800" dirty="0">
                <a:solidFill>
                  <a:schemeClr val="tx1"/>
                </a:solidFill>
                <a:latin typeface="Arial" panose="020B0604020202020204" pitchFamily="34" charset="0"/>
                <a:cs typeface="Arial" panose="020B0604020202020204" pitchFamily="34" charset="0"/>
              </a:rPr>
            </a:br>
            <a:endParaRPr lang="en-US" sz="12800" dirty="0">
              <a:solidFill>
                <a:schemeClr val="tx1"/>
              </a:solidFill>
              <a:latin typeface="Arial" panose="020B0604020202020204" pitchFamily="34" charset="0"/>
              <a:cs typeface="Arial" panose="020B0604020202020204" pitchFamily="34" charset="0"/>
            </a:endParaRPr>
          </a:p>
          <a:p>
            <a:pPr>
              <a:lnSpc>
                <a:spcPct val="120000"/>
              </a:lnSpc>
            </a:pPr>
            <a:r>
              <a:rPr lang="en-US" sz="9600" dirty="0" smtClean="0">
                <a:solidFill>
                  <a:schemeClr val="tx1"/>
                </a:solidFill>
                <a:latin typeface="Arial" panose="020B0604020202020204" pitchFamily="34" charset="0"/>
                <a:cs typeface="Arial" panose="020B0604020202020204" pitchFamily="34" charset="0"/>
              </a:rPr>
              <a:t>Optics and Photonics Series</a:t>
            </a:r>
          </a:p>
          <a:p>
            <a:r>
              <a:rPr lang="en-US" sz="16000" b="1" dirty="0">
                <a:solidFill>
                  <a:schemeClr val="tx1"/>
                </a:solidFill>
                <a:latin typeface="Arial" panose="020B0604020202020204" pitchFamily="34" charset="0"/>
                <a:cs typeface="Arial" panose="020B0604020202020204" pitchFamily="34" charset="0"/>
              </a:rPr>
              <a:t> </a:t>
            </a:r>
            <a:endParaRPr lang="en-US" sz="16000" dirty="0">
              <a:solidFill>
                <a:schemeClr val="tx1"/>
              </a:solidFill>
              <a:latin typeface="Arial" panose="020B0604020202020204" pitchFamily="34" charset="0"/>
              <a:cs typeface="Arial" panose="020B0604020202020204" pitchFamily="34" charset="0"/>
            </a:endParaRPr>
          </a:p>
          <a:p>
            <a:r>
              <a:rPr lang="en-US" b="1" dirty="0"/>
              <a:t>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5267810"/>
            <a:ext cx="914400" cy="914400"/>
          </a:xfrm>
          <a:prstGeom prst="rect">
            <a:avLst/>
          </a:prstGeom>
          <a:noFill/>
          <a:ln>
            <a:noFill/>
          </a:ln>
        </p:spPr>
      </p:pic>
      <p:pic>
        <p:nvPicPr>
          <p:cNvPr id="5" name="Picture 4" descr="OP-TE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257800"/>
            <a:ext cx="2743200" cy="856782"/>
          </a:xfrm>
          <a:prstGeom prst="rect">
            <a:avLst/>
          </a:prstGeom>
          <a:noFill/>
          <a:ln>
            <a:noFill/>
          </a:ln>
        </p:spPr>
      </p:pic>
    </p:spTree>
    <p:extLst>
      <p:ext uri="{BB962C8B-B14F-4D97-AF65-F5344CB8AC3E}">
        <p14:creationId xmlns:p14="http://schemas.microsoft.com/office/powerpoint/2010/main" val="2857016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143000"/>
          </a:xfrm>
        </p:spPr>
        <p:txBody>
          <a:bodyPr>
            <a:normAutofit/>
          </a:bodyPr>
          <a:lstStyle/>
          <a:p>
            <a:r>
              <a:rPr lang="en-US" sz="2400" b="1" dirty="0">
                <a:latin typeface="Arial" panose="020B0604020202020204" pitchFamily="34" charset="0"/>
                <a:cs typeface="Arial" panose="020B0604020202020204" pitchFamily="34" charset="0"/>
              </a:rPr>
              <a:t>Figure 3-8</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Arrayed waveguide grating</a:t>
            </a:r>
            <a:endParaRPr lang="en-US" sz="24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640" y="1066800"/>
            <a:ext cx="7223760" cy="3673808"/>
          </a:xfrm>
        </p:spPr>
      </p:pic>
    </p:spTree>
    <p:extLst>
      <p:ext uri="{BB962C8B-B14F-4D97-AF65-F5344CB8AC3E}">
        <p14:creationId xmlns:p14="http://schemas.microsoft.com/office/powerpoint/2010/main" val="82267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143000"/>
          </a:xfrm>
        </p:spPr>
        <p:txBody>
          <a:bodyPr>
            <a:normAutofit/>
          </a:bodyPr>
          <a:lstStyle/>
          <a:p>
            <a:r>
              <a:rPr lang="en-US" sz="2400" b="1" dirty="0">
                <a:latin typeface="Arial" panose="020B0604020202020204" pitchFamily="34" charset="0"/>
                <a:cs typeface="Arial" panose="020B0604020202020204" pitchFamily="34" charset="0"/>
              </a:rPr>
              <a:t>Figure 3-9</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Arrayed waveguide </a:t>
            </a:r>
            <a:r>
              <a:rPr lang="en-US" sz="2400" i="1" dirty="0" smtClean="0">
                <a:latin typeface="Times New Roman" panose="02020603050405020304" pitchFamily="18" charset="0"/>
                <a:cs typeface="Times New Roman" panose="02020603050405020304" pitchFamily="18" charset="0"/>
              </a:rPr>
              <a:t>grating</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 y="963206"/>
            <a:ext cx="8321040" cy="3989794"/>
          </a:xfrm>
        </p:spPr>
      </p:pic>
    </p:spTree>
    <p:extLst>
      <p:ext uri="{BB962C8B-B14F-4D97-AF65-F5344CB8AC3E}">
        <p14:creationId xmlns:p14="http://schemas.microsoft.com/office/powerpoint/2010/main" val="4182085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924800" cy="1143000"/>
          </a:xfrm>
        </p:spPr>
        <p:txBody>
          <a:bodyPr>
            <a:noAutofit/>
          </a:bodyPr>
          <a:lstStyle/>
          <a:p>
            <a:pPr algn="l"/>
            <a:r>
              <a:rPr lang="en-US" sz="2400" b="1" dirty="0">
                <a:latin typeface="Arial" panose="020B0604020202020204" pitchFamily="34" charset="0"/>
                <a:cs typeface="Arial" panose="020B0604020202020204" pitchFamily="34" charset="0"/>
              </a:rPr>
              <a:t>Figure 3-10</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Transmission vs. wavelength for one output of an arrayed waveguide grating, for TE and TM </a:t>
            </a:r>
            <a:r>
              <a:rPr lang="en-US" sz="2400" i="1" dirty="0" smtClean="0">
                <a:latin typeface="Times New Roman" panose="02020603050405020304" pitchFamily="18" charset="0"/>
                <a:cs typeface="Times New Roman" panose="02020603050405020304" pitchFamily="18" charset="0"/>
              </a:rPr>
              <a:t>polarizations</a:t>
            </a:r>
            <a:endParaRPr lang="en-US" sz="2400" dirty="0">
              <a:latin typeface="Times New Roman" panose="02020603050405020304" pitchFamily="18" charset="0"/>
              <a:cs typeface="Times New Roman" panose="02020603050405020304" pitchFamily="18" charset="0"/>
            </a:endParaRPr>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l="68036" b="19470"/>
          <a:stretch/>
        </p:blipFill>
        <p:spPr bwMode="auto">
          <a:xfrm>
            <a:off x="1853565" y="838200"/>
            <a:ext cx="5537835"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6137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Autofit/>
          </a:bodyPr>
          <a:lstStyle/>
          <a:p>
            <a:pPr algn="l"/>
            <a:r>
              <a:rPr lang="en-US" sz="2400" b="1" dirty="0">
                <a:latin typeface="Arial" panose="020B0604020202020204" pitchFamily="34" charset="0"/>
                <a:cs typeface="Arial" panose="020B0604020202020204" pitchFamily="34" charset="0"/>
              </a:rPr>
              <a:t>Figure 3-11</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Eight-channel, 200 GHz arrayed waveguide grating transmission vs wavelength. The FSR of the AWG is about 30 </a:t>
            </a:r>
            <a:r>
              <a:rPr lang="en-US" sz="2400" i="1" dirty="0" smtClean="0">
                <a:latin typeface="Times New Roman" panose="02020603050405020304" pitchFamily="18" charset="0"/>
                <a:cs typeface="Times New Roman" panose="02020603050405020304" pitchFamily="18" charset="0"/>
              </a:rPr>
              <a:t>nm</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440" y="1507009"/>
            <a:ext cx="6766560" cy="2836391"/>
          </a:xfrm>
        </p:spPr>
      </p:pic>
    </p:spTree>
    <p:extLst>
      <p:ext uri="{BB962C8B-B14F-4D97-AF65-F5344CB8AC3E}">
        <p14:creationId xmlns:p14="http://schemas.microsoft.com/office/powerpoint/2010/main" val="329320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229600" cy="1143000"/>
          </a:xfrm>
        </p:spPr>
        <p:txBody>
          <a:bodyPr>
            <a:normAutofit/>
          </a:bodyPr>
          <a:lstStyle/>
          <a:p>
            <a:r>
              <a:rPr lang="en-US" sz="2400" b="1" dirty="0">
                <a:latin typeface="Arial" panose="020B0604020202020204" pitchFamily="34" charset="0"/>
                <a:cs typeface="Arial" panose="020B0604020202020204" pitchFamily="34" charset="0"/>
              </a:rPr>
              <a:t>Figure 3-12</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AWG </a:t>
            </a:r>
            <a:r>
              <a:rPr lang="en-US" sz="2400" i="1" dirty="0" smtClean="0">
                <a:latin typeface="Times New Roman" panose="02020603050405020304" pitchFamily="18" charset="0"/>
                <a:cs typeface="Times New Roman" panose="02020603050405020304" pitchFamily="18" charset="0"/>
              </a:rPr>
              <a:t>parameters</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914400"/>
            <a:ext cx="7223760" cy="4094215"/>
          </a:xfrm>
        </p:spPr>
      </p:pic>
    </p:spTree>
    <p:extLst>
      <p:ext uri="{BB962C8B-B14F-4D97-AF65-F5344CB8AC3E}">
        <p14:creationId xmlns:p14="http://schemas.microsoft.com/office/powerpoint/2010/main" val="322567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2400" b="1" dirty="0">
                <a:latin typeface="Arial" panose="020B0604020202020204" pitchFamily="34" charset="0"/>
                <a:cs typeface="Arial" panose="020B0604020202020204" pitchFamily="34" charset="0"/>
              </a:rPr>
              <a:t>Figure 3-13 </a:t>
            </a:r>
            <a:r>
              <a:rPr lang="en-US" sz="2400" i="1" dirty="0">
                <a:latin typeface="Times New Roman" panose="02020603050405020304" pitchFamily="18" charset="0"/>
                <a:cs typeface="Times New Roman" panose="02020603050405020304" pitchFamily="18" charset="0"/>
              </a:rPr>
              <a:t>Energy-level diagram of a semiconductor </a:t>
            </a:r>
            <a:r>
              <a:rPr lang="en-US" sz="2400" i="1" dirty="0" smtClean="0">
                <a:latin typeface="Times New Roman" panose="02020603050405020304" pitchFamily="18" charset="0"/>
                <a:cs typeface="Times New Roman" panose="02020603050405020304" pitchFamily="18" charset="0"/>
              </a:rPr>
              <a:t>diode</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780454"/>
            <a:ext cx="4114800" cy="4629746"/>
          </a:xfrm>
        </p:spPr>
      </p:pic>
    </p:spTree>
    <p:extLst>
      <p:ext uri="{BB962C8B-B14F-4D97-AF65-F5344CB8AC3E}">
        <p14:creationId xmlns:p14="http://schemas.microsoft.com/office/powerpoint/2010/main" val="1737484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229600" cy="1143000"/>
          </a:xfrm>
        </p:spPr>
        <p:txBody>
          <a:bodyPr>
            <a:normAutofit/>
          </a:bodyPr>
          <a:lstStyle/>
          <a:p>
            <a:r>
              <a:rPr lang="en-US" sz="2400" b="1" dirty="0">
                <a:latin typeface="Arial" panose="020B0604020202020204" pitchFamily="34" charset="0"/>
                <a:cs typeface="Arial" panose="020B0604020202020204" pitchFamily="34" charset="0"/>
              </a:rPr>
              <a:t>Figure 3-14 </a:t>
            </a:r>
            <a:r>
              <a:rPr lang="en-US" sz="2400" i="1" dirty="0">
                <a:latin typeface="Times New Roman" panose="02020603050405020304" pitchFamily="18" charset="0"/>
                <a:cs typeface="Times New Roman" panose="02020603050405020304" pitchFamily="18" charset="0"/>
              </a:rPr>
              <a:t>Gallium arsenide laser </a:t>
            </a:r>
            <a:r>
              <a:rPr lang="en-US" sz="2400" i="1" dirty="0" smtClean="0">
                <a:latin typeface="Times New Roman" panose="02020603050405020304" pitchFamily="18" charset="0"/>
                <a:cs typeface="Times New Roman" panose="02020603050405020304" pitchFamily="18" charset="0"/>
              </a:rPr>
              <a:t>diode</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040" y="845688"/>
            <a:ext cx="6309360" cy="4259712"/>
          </a:xfrm>
        </p:spPr>
      </p:pic>
    </p:spTree>
    <p:extLst>
      <p:ext uri="{BB962C8B-B14F-4D97-AF65-F5344CB8AC3E}">
        <p14:creationId xmlns:p14="http://schemas.microsoft.com/office/powerpoint/2010/main" val="1103980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05400"/>
            <a:ext cx="7391400" cy="1143000"/>
          </a:xfrm>
        </p:spPr>
        <p:txBody>
          <a:bodyPr>
            <a:noAutofit/>
          </a:bodyPr>
          <a:lstStyle/>
          <a:p>
            <a:pPr algn="l"/>
            <a:r>
              <a:rPr lang="en-US" sz="2400" b="1" dirty="0">
                <a:latin typeface="Arial" panose="020B0604020202020204" pitchFamily="34" charset="0"/>
                <a:cs typeface="Arial" panose="020B0604020202020204" pitchFamily="34" charset="0"/>
              </a:rPr>
              <a:t>Figure 3-15 </a:t>
            </a:r>
            <a:r>
              <a:rPr lang="en-US" sz="2400" i="1" dirty="0">
                <a:latin typeface="Times New Roman" panose="02020603050405020304" pitchFamily="18" charset="0"/>
                <a:cs typeface="Times New Roman" panose="02020603050405020304" pitchFamily="18" charset="0"/>
              </a:rPr>
              <a:t>Variation of the wavelength of a commercial semiconductor laser with </a:t>
            </a:r>
            <a:r>
              <a:rPr lang="en-US" sz="2400" i="1" dirty="0" smtClean="0">
                <a:latin typeface="Times New Roman" panose="02020603050405020304" pitchFamily="18" charset="0"/>
                <a:cs typeface="Times New Roman" panose="02020603050405020304" pitchFamily="18" charset="0"/>
              </a:rPr>
              <a:t>temperature</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8320" y="946831"/>
            <a:ext cx="5669280" cy="4158569"/>
          </a:xfrm>
        </p:spPr>
      </p:pic>
    </p:spTree>
    <p:extLst>
      <p:ext uri="{BB962C8B-B14F-4D97-AF65-F5344CB8AC3E}">
        <p14:creationId xmlns:p14="http://schemas.microsoft.com/office/powerpoint/2010/main" val="1236551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noAutofit/>
          </a:bodyPr>
          <a:lstStyle/>
          <a:p>
            <a:pPr algn="l"/>
            <a:r>
              <a:rPr lang="en-US" sz="2400" b="1" dirty="0">
                <a:latin typeface="Arial" panose="020B0604020202020204" pitchFamily="34" charset="0"/>
                <a:cs typeface="Arial" panose="020B0604020202020204" pitchFamily="34" charset="0"/>
              </a:rPr>
              <a:t>Figure 3-16 </a:t>
            </a:r>
            <a:r>
              <a:rPr lang="en-US" sz="2400" i="1" dirty="0">
                <a:latin typeface="Times New Roman" panose="02020603050405020304" pitchFamily="18" charset="0"/>
                <a:cs typeface="Times New Roman" panose="02020603050405020304" pitchFamily="18" charset="0"/>
              </a:rPr>
              <a:t>Beam profile from a stripe geometry heterojunction semiconductor </a:t>
            </a:r>
            <a:r>
              <a:rPr lang="en-US" sz="2400" i="1" dirty="0" smtClean="0">
                <a:latin typeface="Times New Roman" panose="02020603050405020304" pitchFamily="18" charset="0"/>
                <a:cs typeface="Times New Roman" panose="02020603050405020304" pitchFamily="18" charset="0"/>
              </a:rPr>
              <a:t>laser</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762000"/>
            <a:ext cx="5577840" cy="4456958"/>
          </a:xfrm>
        </p:spPr>
      </p:pic>
    </p:spTree>
    <p:extLst>
      <p:ext uri="{BB962C8B-B14F-4D97-AF65-F5344CB8AC3E}">
        <p14:creationId xmlns:p14="http://schemas.microsoft.com/office/powerpoint/2010/main" val="2325658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105400"/>
            <a:ext cx="6705600" cy="1143000"/>
          </a:xfrm>
        </p:spPr>
        <p:txBody>
          <a:bodyPr>
            <a:noAutofit/>
          </a:bodyPr>
          <a:lstStyle/>
          <a:p>
            <a:pPr algn="l"/>
            <a:r>
              <a:rPr lang="en-US" sz="2400" b="1" dirty="0">
                <a:latin typeface="Arial" panose="020B0604020202020204" pitchFamily="34" charset="0"/>
                <a:cs typeface="Arial" panose="020B0604020202020204" pitchFamily="34" charset="0"/>
              </a:rPr>
              <a:t>Figure 3-17 </a:t>
            </a:r>
            <a:r>
              <a:rPr lang="en-US" sz="2400" i="1" dirty="0">
                <a:latin typeface="Times New Roman" panose="02020603050405020304" pitchFamily="18" charset="0"/>
                <a:cs typeface="Times New Roman" panose="02020603050405020304" pitchFamily="18" charset="0"/>
              </a:rPr>
              <a:t>Diagram of GaAs/</a:t>
            </a:r>
            <a:r>
              <a:rPr lang="en-US" sz="2400" i="1" dirty="0" err="1">
                <a:latin typeface="Times New Roman" panose="02020603050405020304" pitchFamily="18" charset="0"/>
                <a:cs typeface="Times New Roman" panose="02020603050405020304" pitchFamily="18" charset="0"/>
              </a:rPr>
              <a:t>AlGaAs</a:t>
            </a:r>
            <a:r>
              <a:rPr lang="en-US" sz="2400" i="1" dirty="0">
                <a:latin typeface="Times New Roman" panose="02020603050405020304" pitchFamily="18" charset="0"/>
                <a:cs typeface="Times New Roman" panose="02020603050405020304" pitchFamily="18" charset="0"/>
              </a:rPr>
              <a:t> laser with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oxide </a:t>
            </a:r>
            <a:r>
              <a:rPr lang="en-US" sz="2400" i="1" dirty="0">
                <a:latin typeface="Times New Roman" panose="02020603050405020304" pitchFamily="18" charset="0"/>
                <a:cs typeface="Times New Roman" panose="02020603050405020304" pitchFamily="18" charset="0"/>
              </a:rPr>
              <a:t>stripe </a:t>
            </a:r>
            <a:r>
              <a:rPr lang="en-US" sz="2400" i="1" dirty="0" smtClean="0">
                <a:latin typeface="Times New Roman" panose="02020603050405020304" pitchFamily="18" charset="0"/>
                <a:cs typeface="Times New Roman" panose="02020603050405020304" pitchFamily="18" charset="0"/>
              </a:rPr>
              <a:t>geometry</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880" y="1246123"/>
            <a:ext cx="8046720" cy="3402077"/>
          </a:xfrm>
        </p:spPr>
      </p:pic>
    </p:spTree>
    <p:extLst>
      <p:ext uri="{BB962C8B-B14F-4D97-AF65-F5344CB8AC3E}">
        <p14:creationId xmlns:p14="http://schemas.microsoft.com/office/powerpoint/2010/main" val="29693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F25709-6BDC-402F-9B62-767E4BC287C0}" type="slidenum">
              <a:rPr lang="en-US" smtClean="0"/>
              <a:t>2</a:t>
            </a:fld>
            <a:endParaRPr lang="en-US"/>
          </a:p>
        </p:txBody>
      </p:sp>
      <p:sp>
        <p:nvSpPr>
          <p:cNvPr id="3" name="Rectangle 2"/>
          <p:cNvSpPr/>
          <p:nvPr/>
        </p:nvSpPr>
        <p:spPr>
          <a:xfrm>
            <a:off x="914400" y="689550"/>
            <a:ext cx="7315120" cy="43396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2018 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text was developed by the National Center for Optics and Photonics Education (OP-TEC), University of Central Florida, under NSF ATE grant 1303732. Any opinions, findings, and conclusions or recommendations expressed in this material are those of the author(s) and do not necessarily reflect the views of the National Science Foundation.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Published and distributed by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OP-TEC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http://www.op-tec.org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Permission to copy and distribute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work is licensed under the Creative Commons Attribution-</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NonCommercial</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NoDerivatives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4.0 International License.</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u="sng" dirty="0">
                <a:solidFill>
                  <a:srgbClr val="1155CC"/>
                </a:solidFill>
                <a:latin typeface="Times New Roman" panose="02020603050405020304" pitchFamily="18" charset="0"/>
                <a:ea typeface="Calibri" panose="020F0502020204030204" pitchFamily="34" charset="0"/>
                <a:cs typeface="Times New Roman" panose="02020603050405020304" pitchFamily="18" charset="0"/>
                <a:hlinkClick r:id="rId3"/>
              </a:rPr>
              <a:t>http://creativecommons.org/licenses/by-nc-nd/4.0</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Individuals and organizations may copy and distribute this material for non-commercial purposes. Appropriate credit to the University of Central Florida &amp; the National Science Foundation shall be displayed, by retaining the statements on this page.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322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05400"/>
            <a:ext cx="8534400" cy="1143000"/>
          </a:xfrm>
        </p:spPr>
        <p:txBody>
          <a:bodyPr>
            <a:noAutofit/>
          </a:bodyPr>
          <a:lstStyle/>
          <a:p>
            <a:pPr algn="l"/>
            <a:r>
              <a:rPr lang="en-US" sz="2400" b="1" dirty="0">
                <a:latin typeface="Arial" panose="020B0604020202020204" pitchFamily="34" charset="0"/>
                <a:cs typeface="Arial" panose="020B0604020202020204" pitchFamily="34" charset="0"/>
              </a:rPr>
              <a:t>Figure 3-18 </a:t>
            </a:r>
            <a:r>
              <a:rPr lang="en-US" sz="2400" i="1" dirty="0">
                <a:latin typeface="Times New Roman" panose="02020603050405020304" pitchFamily="18" charset="0"/>
                <a:cs typeface="Times New Roman" panose="02020603050405020304" pitchFamily="18" charset="0"/>
              </a:rPr>
              <a:t>Diagram of the side view of: </a:t>
            </a:r>
            <a:r>
              <a:rPr lang="en-US" sz="2400" b="1" dirty="0">
                <a:latin typeface="Arial" panose="020B0604020202020204" pitchFamily="34" charset="0"/>
                <a:cs typeface="Arial" panose="020B0604020202020204" pitchFamily="34" charset="0"/>
              </a:rPr>
              <a:t>a)</a:t>
            </a:r>
            <a:r>
              <a:rPr lang="en-US" sz="2400" i="1"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a distributed-feedback semiconductor laser and </a:t>
            </a:r>
            <a:r>
              <a:rPr lang="en-US" sz="2400" b="1" dirty="0" smtClean="0">
                <a:latin typeface="Arial" panose="020B0604020202020204" pitchFamily="34" charset="0"/>
                <a:cs typeface="Arial" panose="020B0604020202020204" pitchFamily="34" charset="0"/>
              </a:rPr>
              <a:t>b</a:t>
            </a:r>
            <a:r>
              <a:rPr lang="en-US" sz="2400" b="1" dirty="0">
                <a:latin typeface="Arial" panose="020B0604020202020204" pitchFamily="34" charset="0"/>
                <a:cs typeface="Arial" panose="020B0604020202020204" pitchFamily="34" charset="0"/>
              </a:rPr>
              <a:t>)</a:t>
            </a:r>
            <a:r>
              <a:rPr lang="en-US" sz="2400" i="1" dirty="0"/>
              <a:t> </a:t>
            </a:r>
            <a:r>
              <a:rPr lang="en-US" sz="2400" i="1" dirty="0">
                <a:latin typeface="Times New Roman" panose="02020603050405020304" pitchFamily="18" charset="0"/>
                <a:cs typeface="Times New Roman" panose="02020603050405020304" pitchFamily="18" charset="0"/>
              </a:rPr>
              <a:t>a distributed Bragg </a:t>
            </a:r>
            <a:r>
              <a:rPr lang="en-US" sz="2400" i="1" dirty="0" smtClean="0">
                <a:latin typeface="Times New Roman" panose="02020603050405020304" pitchFamily="18" charset="0"/>
                <a:cs typeface="Times New Roman" panose="02020603050405020304" pitchFamily="18" charset="0"/>
              </a:rPr>
              <a:t>reflector</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646271"/>
            <a:ext cx="5486400" cy="4382929"/>
          </a:xfrm>
        </p:spPr>
      </p:pic>
    </p:spTree>
    <p:extLst>
      <p:ext uri="{BB962C8B-B14F-4D97-AF65-F5344CB8AC3E}">
        <p14:creationId xmlns:p14="http://schemas.microsoft.com/office/powerpoint/2010/main" val="4123412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81600"/>
            <a:ext cx="6858000" cy="1143000"/>
          </a:xfrm>
        </p:spPr>
        <p:txBody>
          <a:bodyPr>
            <a:noAutofit/>
          </a:bodyPr>
          <a:lstStyle/>
          <a:p>
            <a:pPr algn="l"/>
            <a:r>
              <a:rPr lang="en-US" sz="2400" b="1" dirty="0">
                <a:latin typeface="Arial" panose="020B0604020202020204" pitchFamily="34" charset="0"/>
                <a:cs typeface="Arial" panose="020B0604020202020204" pitchFamily="34" charset="0"/>
              </a:rPr>
              <a:t>Figure 3-19</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A semiconductor laser using a multiple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quantum </a:t>
            </a:r>
            <a:r>
              <a:rPr lang="en-US" sz="2400" i="1" dirty="0">
                <a:latin typeface="Times New Roman" panose="02020603050405020304" pitchFamily="18" charset="0"/>
                <a:cs typeface="Times New Roman" panose="02020603050405020304" pitchFamily="18" charset="0"/>
              </a:rPr>
              <a:t>well structure in the active </a:t>
            </a:r>
            <a:r>
              <a:rPr lang="en-US" sz="2400" i="1" dirty="0" smtClean="0">
                <a:latin typeface="Times New Roman" panose="02020603050405020304" pitchFamily="18" charset="0"/>
                <a:cs typeface="Times New Roman" panose="02020603050405020304" pitchFamily="18" charset="0"/>
              </a:rPr>
              <a:t>region</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3247" t="7139" r="4963" b="10598"/>
          <a:stretch/>
        </p:blipFill>
        <p:spPr>
          <a:xfrm>
            <a:off x="655608" y="1039483"/>
            <a:ext cx="7763773" cy="3761117"/>
          </a:xfrm>
          <a:prstGeom prst="rect">
            <a:avLst/>
          </a:prstGeom>
        </p:spPr>
      </p:pic>
    </p:spTree>
    <p:extLst>
      <p:ext uri="{BB962C8B-B14F-4D97-AF65-F5344CB8AC3E}">
        <p14:creationId xmlns:p14="http://schemas.microsoft.com/office/powerpoint/2010/main" val="292496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105400"/>
            <a:ext cx="5943600" cy="1143000"/>
          </a:xfrm>
        </p:spPr>
        <p:txBody>
          <a:bodyPr>
            <a:noAutofit/>
          </a:bodyPr>
          <a:lstStyle/>
          <a:p>
            <a:pPr algn="l"/>
            <a:r>
              <a:rPr lang="en-US" sz="2400" b="1" dirty="0">
                <a:latin typeface="Arial" panose="020B0604020202020204" pitchFamily="34" charset="0"/>
                <a:cs typeface="Arial" panose="020B0604020202020204" pitchFamily="34" charset="0"/>
              </a:rPr>
              <a:t>Figure 3-20</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Semiconductor optical amplifier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based </a:t>
            </a:r>
            <a:r>
              <a:rPr lang="en-US" sz="2400" i="1" dirty="0">
                <a:latin typeface="Times New Roman" panose="02020603050405020304" pitchFamily="18" charset="0"/>
                <a:cs typeface="Times New Roman" panose="02020603050405020304" pitchFamily="18" charset="0"/>
              </a:rPr>
              <a:t>on </a:t>
            </a:r>
            <a:r>
              <a:rPr lang="en-US" sz="2400" i="1" dirty="0" err="1">
                <a:latin typeface="Times New Roman" panose="02020603050405020304" pitchFamily="18" charset="0"/>
                <a:cs typeface="Times New Roman" panose="02020603050405020304" pitchFamily="18" charset="0"/>
              </a:rPr>
              <a:t>InGaAsP</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InP</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materials</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965746" cy="3048000"/>
          </a:xfrm>
          <a:prstGeom prst="rect">
            <a:avLst/>
          </a:prstGeom>
        </p:spPr>
      </p:pic>
    </p:spTree>
    <p:extLst>
      <p:ext uri="{BB962C8B-B14F-4D97-AF65-F5344CB8AC3E}">
        <p14:creationId xmlns:p14="http://schemas.microsoft.com/office/powerpoint/2010/main" val="1039186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105400"/>
            <a:ext cx="7162800" cy="1143000"/>
          </a:xfrm>
        </p:spPr>
        <p:txBody>
          <a:bodyPr>
            <a:noAutofit/>
          </a:bodyPr>
          <a:lstStyle/>
          <a:p>
            <a:pPr algn="l"/>
            <a:r>
              <a:rPr lang="en-US" sz="2400" b="1" dirty="0">
                <a:latin typeface="Arial" panose="020B0604020202020204" pitchFamily="34" charset="0"/>
                <a:cs typeface="Arial" panose="020B0604020202020204" pitchFamily="34" charset="0"/>
              </a:rPr>
              <a:t>Figure 3-21</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Integrated </a:t>
            </a:r>
            <a:r>
              <a:rPr lang="en-US" sz="2400" i="1" dirty="0" err="1">
                <a:latin typeface="Times New Roman" panose="02020603050405020304" pitchFamily="18" charset="0"/>
                <a:cs typeface="Times New Roman" panose="02020603050405020304" pitchFamily="18" charset="0"/>
              </a:rPr>
              <a:t>multiwavelength</a:t>
            </a:r>
            <a:r>
              <a:rPr lang="en-US" sz="2400" i="1" dirty="0">
                <a:latin typeface="Times New Roman" panose="02020603050405020304" pitchFamily="18" charset="0"/>
                <a:cs typeface="Times New Roman" panose="02020603050405020304" pitchFamily="18" charset="0"/>
              </a:rPr>
              <a:t> laser based on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SOA </a:t>
            </a:r>
            <a:r>
              <a:rPr lang="en-US" sz="2400" i="1" dirty="0">
                <a:latin typeface="Times New Roman" panose="02020603050405020304" pitchFamily="18" charset="0"/>
                <a:cs typeface="Times New Roman" panose="02020603050405020304" pitchFamily="18" charset="0"/>
              </a:rPr>
              <a:t>array and AWG </a:t>
            </a:r>
            <a:r>
              <a:rPr lang="en-US" sz="2400" i="1" dirty="0" smtClean="0">
                <a:latin typeface="Times New Roman" panose="02020603050405020304" pitchFamily="18" charset="0"/>
                <a:cs typeface="Times New Roman" panose="02020603050405020304" pitchFamily="18" charset="0"/>
              </a:rPr>
              <a:t>multiplexer</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9680" y="655320"/>
            <a:ext cx="6675120" cy="4450080"/>
          </a:xfrm>
        </p:spPr>
      </p:pic>
    </p:spTree>
    <p:extLst>
      <p:ext uri="{BB962C8B-B14F-4D97-AF65-F5344CB8AC3E}">
        <p14:creationId xmlns:p14="http://schemas.microsoft.com/office/powerpoint/2010/main" val="1723483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81600"/>
            <a:ext cx="6629400" cy="1143000"/>
          </a:xfrm>
        </p:spPr>
        <p:txBody>
          <a:bodyPr>
            <a:noAutofit/>
          </a:bodyPr>
          <a:lstStyle/>
          <a:p>
            <a:pPr algn="l"/>
            <a:r>
              <a:rPr lang="en-US" sz="2400" b="1" dirty="0">
                <a:latin typeface="Arial" panose="020B0604020202020204" pitchFamily="34" charset="0"/>
                <a:cs typeface="Arial" panose="020B0604020202020204" pitchFamily="34" charset="0"/>
              </a:rPr>
              <a:t>Figure 3-22</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Monolithically integrated short pulse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err="1" smtClean="0">
                <a:latin typeface="Times New Roman" panose="02020603050405020304" pitchFamily="18" charset="0"/>
                <a:cs typeface="Times New Roman" panose="02020603050405020304" pitchFamily="18" charset="0"/>
              </a:rPr>
              <a:t>multiwavelength</a:t>
            </a:r>
            <a:r>
              <a:rPr lang="en-US" sz="2400" i="1" dirty="0" smtClean="0">
                <a:latin typeface="Times New Roman" panose="02020603050405020304" pitchFamily="18" charset="0"/>
                <a:cs typeface="Times New Roman" panose="02020603050405020304" pitchFamily="18" charset="0"/>
              </a:rPr>
              <a:t> laser</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12" y="1400175"/>
            <a:ext cx="7572375" cy="3400425"/>
          </a:xfrm>
        </p:spPr>
      </p:pic>
    </p:spTree>
    <p:extLst>
      <p:ext uri="{BB962C8B-B14F-4D97-AF65-F5344CB8AC3E}">
        <p14:creationId xmlns:p14="http://schemas.microsoft.com/office/powerpoint/2010/main" val="2929059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84834" y="1631631"/>
            <a:ext cx="3919746" cy="27117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034" y="1595838"/>
            <a:ext cx="3606166" cy="2747562"/>
          </a:xfrm>
          <a:prstGeom prst="rect">
            <a:avLst/>
          </a:prstGeom>
        </p:spPr>
      </p:pic>
      <p:sp>
        <p:nvSpPr>
          <p:cNvPr id="6" name="TextBox 5"/>
          <p:cNvSpPr txBox="1"/>
          <p:nvPr/>
        </p:nvSpPr>
        <p:spPr>
          <a:xfrm>
            <a:off x="0" y="5257800"/>
            <a:ext cx="45720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Figure 3-23 a)</a:t>
            </a:r>
            <a:r>
              <a:rPr lang="en-US" sz="2400" i="1"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Waveguide-based </a:t>
            </a:r>
            <a:r>
              <a:rPr lang="en-US" sz="2400" i="1" dirty="0" err="1">
                <a:latin typeface="Times New Roman" panose="02020603050405020304" pitchFamily="18" charset="0"/>
                <a:cs typeface="Times New Roman" panose="02020603050405020304" pitchFamily="18" charset="0"/>
              </a:rPr>
              <a:t>electroabsorption</a:t>
            </a:r>
            <a:r>
              <a:rPr lang="en-US" sz="2400" i="1" dirty="0">
                <a:latin typeface="Times New Roman" panose="02020603050405020304" pitchFamily="18" charset="0"/>
                <a:cs typeface="Times New Roman" panose="02020603050405020304" pitchFamily="18" charset="0"/>
              </a:rPr>
              <a:t> modulator</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724400" y="5257800"/>
            <a:ext cx="44196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Figure 3-23 b)</a:t>
            </a:r>
            <a:r>
              <a:rPr lang="en-US" sz="2400" i="1"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Applied </a:t>
            </a:r>
            <a:r>
              <a:rPr lang="en-US" sz="2400" i="1" dirty="0" smtClean="0">
                <a:latin typeface="Times New Roman" panose="02020603050405020304" pitchFamily="18" charset="0"/>
                <a:cs typeface="Times New Roman" panose="02020603050405020304" pitchFamily="18" charset="0"/>
              </a:rPr>
              <a:t>voltage </a:t>
            </a:r>
            <a:r>
              <a:rPr lang="en-US" sz="2400" i="1" dirty="0">
                <a:latin typeface="Times New Roman" panose="02020603050405020304" pitchFamily="18" charset="0"/>
                <a:cs typeface="Times New Roman" panose="02020603050405020304" pitchFamily="18" charset="0"/>
              </a:rPr>
              <a:t>and output optical power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9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Autofit/>
          </a:bodyPr>
          <a:lstStyle/>
          <a:p>
            <a:pPr algn="l"/>
            <a:r>
              <a:rPr lang="en-US" sz="2400" b="1" dirty="0">
                <a:latin typeface="Arial" panose="020B0604020202020204" pitchFamily="34" charset="0"/>
                <a:cs typeface="Arial" panose="020B0604020202020204" pitchFamily="34" charset="0"/>
              </a:rPr>
              <a:t>Figure 3-24</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Semiconductor Mach-</a:t>
            </a:r>
            <a:r>
              <a:rPr lang="en-US" sz="2400" i="1" dirty="0" err="1">
                <a:latin typeface="Times New Roman" panose="02020603050405020304" pitchFamily="18" charset="0"/>
                <a:cs typeface="Times New Roman" panose="02020603050405020304" pitchFamily="18" charset="0"/>
              </a:rPr>
              <a:t>Zehnder</a:t>
            </a:r>
            <a:r>
              <a:rPr lang="en-US" sz="2400" i="1" dirty="0">
                <a:latin typeface="Times New Roman" panose="02020603050405020304" pitchFamily="18" charset="0"/>
                <a:cs typeface="Times New Roman" panose="02020603050405020304" pitchFamily="18" charset="0"/>
              </a:rPr>
              <a:t> modulator configuration. The bottom half of the figure shows the waveguide structure and the traveling-wave electrode structure.</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34975"/>
          <a:stretch/>
        </p:blipFill>
        <p:spPr bwMode="auto">
          <a:xfrm>
            <a:off x="1143000" y="1066800"/>
            <a:ext cx="5896356" cy="4038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5083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05400"/>
            <a:ext cx="6781800" cy="1143000"/>
          </a:xfrm>
        </p:spPr>
        <p:txBody>
          <a:bodyPr>
            <a:noAutofit/>
          </a:bodyPr>
          <a:lstStyle/>
          <a:p>
            <a:pPr algn="l"/>
            <a:r>
              <a:rPr lang="en-US" sz="2400" b="1" dirty="0">
                <a:latin typeface="Arial" panose="020B0604020202020204" pitchFamily="34" charset="0"/>
                <a:cs typeface="Arial" panose="020B0604020202020204" pitchFamily="34" charset="0"/>
              </a:rPr>
              <a:t>Figure 3-25</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Semiconductor DFB laser integrated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with </a:t>
            </a:r>
            <a:r>
              <a:rPr lang="en-US" sz="2400" i="1" dirty="0">
                <a:latin typeface="Times New Roman" panose="02020603050405020304" pitchFamily="18" charset="0"/>
                <a:cs typeface="Times New Roman" panose="02020603050405020304" pitchFamily="18" charset="0"/>
              </a:rPr>
              <a:t>an </a:t>
            </a:r>
            <a:r>
              <a:rPr lang="en-US" sz="2400" i="1" dirty="0" err="1">
                <a:latin typeface="Times New Roman" panose="02020603050405020304" pitchFamily="18" charset="0"/>
                <a:cs typeface="Times New Roman" panose="02020603050405020304" pitchFamily="18" charset="0"/>
              </a:rPr>
              <a:t>electroabsorption</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modulator</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356360" y="1735861"/>
            <a:ext cx="6492240" cy="26075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7690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05400"/>
            <a:ext cx="6400800" cy="1143000"/>
          </a:xfrm>
        </p:spPr>
        <p:txBody>
          <a:bodyPr>
            <a:noAutofit/>
          </a:bodyPr>
          <a:lstStyle/>
          <a:p>
            <a:pPr algn="l"/>
            <a:r>
              <a:rPr lang="en-US" sz="2400" b="1" dirty="0">
                <a:latin typeface="Arial" panose="020B0604020202020204" pitchFamily="34" charset="0"/>
                <a:cs typeface="Arial" panose="020B0604020202020204" pitchFamily="34" charset="0"/>
              </a:rPr>
              <a:t>Figure 3-26</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Semiconductor AWG </a:t>
            </a:r>
            <a:r>
              <a:rPr lang="en-US" sz="2400" i="1" dirty="0" err="1">
                <a:latin typeface="Times New Roman" panose="02020603050405020304" pitchFamily="18" charset="0"/>
                <a:cs typeface="Times New Roman" panose="02020603050405020304" pitchFamily="18" charset="0"/>
              </a:rPr>
              <a:t>demultiplexer</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monolithically </a:t>
            </a:r>
            <a:r>
              <a:rPr lang="en-US" sz="2400" i="1" dirty="0">
                <a:latin typeface="Times New Roman" panose="02020603050405020304" pitchFamily="18" charset="0"/>
                <a:cs typeface="Times New Roman" panose="02020603050405020304" pitchFamily="18" charset="0"/>
              </a:rPr>
              <a:t>integrated with </a:t>
            </a:r>
            <a:r>
              <a:rPr lang="en-US" sz="2400" i="1" dirty="0" smtClean="0">
                <a:latin typeface="Times New Roman" panose="02020603050405020304" pitchFamily="18" charset="0"/>
                <a:cs typeface="Times New Roman" panose="02020603050405020304" pitchFamily="18" charset="0"/>
              </a:rPr>
              <a:t>photodetectors</a:t>
            </a:r>
            <a:endParaRPr lang="en-US" sz="2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739357"/>
            <a:ext cx="7315200" cy="4289843"/>
          </a:xfrm>
        </p:spPr>
      </p:pic>
    </p:spTree>
    <p:extLst>
      <p:ext uri="{BB962C8B-B14F-4D97-AF65-F5344CB8AC3E}">
        <p14:creationId xmlns:p14="http://schemas.microsoft.com/office/powerpoint/2010/main" val="536264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105400"/>
            <a:ext cx="6096000" cy="1143000"/>
          </a:xfrm>
        </p:spPr>
        <p:txBody>
          <a:bodyPr>
            <a:noAutofit/>
          </a:bodyPr>
          <a:lstStyle/>
          <a:p>
            <a:pPr algn="l"/>
            <a:r>
              <a:rPr lang="en-US" sz="2400" b="1" dirty="0">
                <a:latin typeface="Arial" panose="020B0604020202020204" pitchFamily="34" charset="0"/>
                <a:cs typeface="Arial" panose="020B0604020202020204" pitchFamily="34" charset="0"/>
              </a:rPr>
              <a:t>Figure 3-1</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Absorption coefficients of different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semiconductor </a:t>
            </a:r>
            <a:r>
              <a:rPr lang="en-US" sz="2400" i="1" dirty="0">
                <a:latin typeface="Times New Roman" panose="02020603050405020304" pitchFamily="18" charset="0"/>
                <a:cs typeface="Times New Roman" panose="02020603050405020304" pitchFamily="18" charset="0"/>
              </a:rPr>
              <a:t>materials vs. </a:t>
            </a:r>
            <a:r>
              <a:rPr lang="en-US" sz="2400" i="1" dirty="0" smtClean="0">
                <a:latin typeface="Times New Roman" panose="02020603050405020304" pitchFamily="18" charset="0"/>
                <a:cs typeface="Times New Roman" panose="02020603050405020304" pitchFamily="18" charset="0"/>
              </a:rPr>
              <a:t>wavelength</a:t>
            </a:r>
            <a:endParaRPr lang="en-US" sz="24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5480" y="575981"/>
            <a:ext cx="5303520" cy="4522337"/>
          </a:xfrm>
        </p:spPr>
      </p:pic>
    </p:spTree>
    <p:extLst>
      <p:ext uri="{BB962C8B-B14F-4D97-AF65-F5344CB8AC3E}">
        <p14:creationId xmlns:p14="http://schemas.microsoft.com/office/powerpoint/2010/main" val="3972842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05400"/>
            <a:ext cx="8229600" cy="1143000"/>
          </a:xfrm>
        </p:spPr>
        <p:txBody>
          <a:bodyPr>
            <a:noAutofit/>
          </a:bodyPr>
          <a:lstStyle/>
          <a:p>
            <a:pPr algn="l"/>
            <a:r>
              <a:rPr lang="en-US" sz="2400" b="1" dirty="0">
                <a:latin typeface="Arial" panose="020B0604020202020204" pitchFamily="34" charset="0"/>
                <a:cs typeface="Arial" panose="020B0604020202020204" pitchFamily="34" charset="0"/>
              </a:rPr>
              <a:t>Figure 3-2</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Index of refraction of gallium arsenide and indium phosphide vs. </a:t>
            </a:r>
            <a:r>
              <a:rPr lang="en-US" sz="2400" i="1" dirty="0" smtClean="0">
                <a:latin typeface="Times New Roman" panose="02020603050405020304" pitchFamily="18" charset="0"/>
                <a:cs typeface="Times New Roman" panose="02020603050405020304" pitchFamily="18" charset="0"/>
              </a:rPr>
              <a:t>wavelength</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568112"/>
            <a:ext cx="7772400" cy="4689688"/>
          </a:xfrm>
        </p:spPr>
      </p:pic>
    </p:spTree>
    <p:extLst>
      <p:ext uri="{BB962C8B-B14F-4D97-AF65-F5344CB8AC3E}">
        <p14:creationId xmlns:p14="http://schemas.microsoft.com/office/powerpoint/2010/main" val="1032821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76800"/>
            <a:ext cx="8839200" cy="1524000"/>
          </a:xfrm>
        </p:spPr>
        <p:txBody>
          <a:bodyPr>
            <a:noAutofit/>
          </a:bodyPr>
          <a:lstStyle/>
          <a:p>
            <a:pPr algn="l"/>
            <a:r>
              <a:rPr lang="en-US" sz="2400" b="1" dirty="0">
                <a:latin typeface="Arial" panose="020B0604020202020204" pitchFamily="34" charset="0"/>
                <a:cs typeface="Arial" panose="020B0604020202020204" pitchFamily="34" charset="0"/>
              </a:rPr>
              <a:t>Figure 3-3 a)</a:t>
            </a:r>
            <a:r>
              <a:rPr lang="en-US" sz="2400" i="1"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Buried channel waveguide; </a:t>
            </a:r>
            <a:r>
              <a:rPr lang="en-US" sz="2400" b="1" dirty="0">
                <a:latin typeface="Arial" panose="020B0604020202020204" pitchFamily="34" charset="0"/>
                <a:cs typeface="Arial" panose="020B0604020202020204" pitchFamily="34" charset="0"/>
              </a:rPr>
              <a:t>b)</a:t>
            </a:r>
            <a:r>
              <a:rPr lang="en-US" sz="2400" i="1" dirty="0"/>
              <a:t> </a:t>
            </a:r>
            <a:r>
              <a:rPr lang="en-US" sz="2400" i="1" dirty="0">
                <a:latin typeface="Times New Roman" panose="02020603050405020304" pitchFamily="18" charset="0"/>
                <a:cs typeface="Times New Roman" panose="02020603050405020304" pitchFamily="18" charset="0"/>
              </a:rPr>
              <a:t>Buried rib waveguide</a:t>
            </a:r>
            <a:r>
              <a:rPr lang="en-US" sz="2400" i="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a:t>
            </a:r>
            <a:r>
              <a:rPr lang="en-US" sz="2400" i="1"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Ridge or raised strip waveguide; </a:t>
            </a:r>
            <a:r>
              <a:rPr lang="en-US" sz="2400" b="1" dirty="0">
                <a:latin typeface="Arial" panose="020B0604020202020204" pitchFamily="34" charset="0"/>
                <a:cs typeface="Arial" panose="020B0604020202020204" pitchFamily="34" charset="0"/>
              </a:rPr>
              <a:t>d)</a:t>
            </a:r>
            <a:r>
              <a:rPr lang="en-US" sz="2400" i="1" dirty="0"/>
              <a:t> </a:t>
            </a:r>
            <a:r>
              <a:rPr lang="en-US" sz="2400" i="1" dirty="0">
                <a:latin typeface="Times New Roman" panose="02020603050405020304" pitchFamily="18" charset="0"/>
                <a:cs typeface="Times New Roman" panose="02020603050405020304" pitchFamily="18" charset="0"/>
              </a:rPr>
              <a:t>Deep ridge </a:t>
            </a:r>
            <a:r>
              <a:rPr lang="en-US" sz="2400" i="1" dirty="0" smtClean="0">
                <a:latin typeface="Times New Roman" panose="02020603050405020304" pitchFamily="18" charset="0"/>
                <a:cs typeface="Times New Roman" panose="02020603050405020304" pitchFamily="18" charset="0"/>
              </a:rPr>
              <a:t>waveguide</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53" t="4305" r="4953" b="3361"/>
          <a:stretch/>
        </p:blipFill>
        <p:spPr>
          <a:xfrm>
            <a:off x="1371600" y="655878"/>
            <a:ext cx="6400800" cy="4373322"/>
          </a:xfrm>
        </p:spPr>
      </p:pic>
    </p:spTree>
    <p:extLst>
      <p:ext uri="{BB962C8B-B14F-4D97-AF65-F5344CB8AC3E}">
        <p14:creationId xmlns:p14="http://schemas.microsoft.com/office/powerpoint/2010/main" val="3530722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05400"/>
            <a:ext cx="7772400" cy="1143000"/>
          </a:xfrm>
        </p:spPr>
        <p:txBody>
          <a:bodyPr>
            <a:normAutofit/>
          </a:bodyPr>
          <a:lstStyle/>
          <a:p>
            <a:pPr algn="l"/>
            <a:r>
              <a:rPr lang="en-US" sz="2400" b="1" dirty="0">
                <a:latin typeface="Arial" panose="020B0604020202020204" pitchFamily="34" charset="0"/>
                <a:cs typeface="Arial" panose="020B0604020202020204" pitchFamily="34" charset="0"/>
              </a:rPr>
              <a:t>Figure 3-4</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Effective indices of TE and TM modes of a deep ridge waveguide as a function of the waveguide core width</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0720" y="705667"/>
            <a:ext cx="5212080" cy="4628333"/>
          </a:xfrm>
        </p:spPr>
      </p:pic>
    </p:spTree>
    <p:extLst>
      <p:ext uri="{BB962C8B-B14F-4D97-AF65-F5344CB8AC3E}">
        <p14:creationId xmlns:p14="http://schemas.microsoft.com/office/powerpoint/2010/main" val="409947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2562" y="1294975"/>
            <a:ext cx="3932238" cy="32242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800" y="1294975"/>
            <a:ext cx="4206240" cy="3353225"/>
          </a:xfrm>
          <a:prstGeom prst="rect">
            <a:avLst/>
          </a:prstGeom>
        </p:spPr>
      </p:pic>
      <p:sp>
        <p:nvSpPr>
          <p:cNvPr id="6" name="TextBox 5"/>
          <p:cNvSpPr txBox="1"/>
          <p:nvPr/>
        </p:nvSpPr>
        <p:spPr>
          <a:xfrm>
            <a:off x="152400" y="5265003"/>
            <a:ext cx="42672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Figure 3-5 a)</a:t>
            </a:r>
            <a:r>
              <a:rPr lang="en-US" sz="2400" i="1"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Lateral </a:t>
            </a:r>
            <a:r>
              <a:rPr lang="en-US" sz="2400" i="1" dirty="0" smtClean="0">
                <a:latin typeface="Times New Roman" panose="02020603050405020304" pitchFamily="18" charset="0"/>
                <a:cs typeface="Times New Roman" panose="02020603050405020304" pitchFamily="18" charset="0"/>
              </a:rPr>
              <a:t>down-tapered </a:t>
            </a:r>
            <a:r>
              <a:rPr lang="en-US" sz="2400" i="1" dirty="0">
                <a:latin typeface="Times New Roman" panose="02020603050405020304" pitchFamily="18" charset="0"/>
                <a:cs typeface="Times New Roman" panose="02020603050405020304" pitchFamily="18" charset="0"/>
              </a:rPr>
              <a:t>buried </a:t>
            </a:r>
            <a:r>
              <a:rPr lang="en-US" sz="2400" i="1" dirty="0" smtClean="0">
                <a:latin typeface="Times New Roman" panose="02020603050405020304" pitchFamily="18" charset="0"/>
                <a:cs typeface="Times New Roman" panose="02020603050405020304" pitchFamily="18" charset="0"/>
              </a:rPr>
              <a:t>waveguide</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72000" y="5257800"/>
            <a:ext cx="4191000"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Figure 3-5 b)</a:t>
            </a:r>
            <a:r>
              <a:rPr lang="en-US" sz="2400" i="1"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Lateral down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taper </a:t>
            </a:r>
            <a:r>
              <a:rPr lang="en-US" sz="2400" i="1" dirty="0">
                <a:latin typeface="Times New Roman" panose="02020603050405020304" pitchFamily="18" charset="0"/>
                <a:cs typeface="Times New Roman" panose="02020603050405020304" pitchFamily="18" charset="0"/>
              </a:rPr>
              <a:t>with second core layer </a:t>
            </a:r>
            <a:r>
              <a:rPr lang="en-US" sz="2400" i="1" dirty="0" smtClean="0">
                <a:latin typeface="Times New Roman" panose="02020603050405020304" pitchFamily="18" charset="0"/>
                <a:cs typeface="Times New Roman" panose="02020603050405020304" pitchFamily="18" charset="0"/>
              </a:rPr>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under </a:t>
            </a:r>
            <a:r>
              <a:rPr lang="en-US" sz="2400" i="1" dirty="0">
                <a:latin typeface="Times New Roman" panose="02020603050405020304" pitchFamily="18" charset="0"/>
                <a:cs typeface="Times New Roman" panose="02020603050405020304" pitchFamily="18" charset="0"/>
              </a:rPr>
              <a:t>main waveguide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327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143000"/>
          </a:xfrm>
        </p:spPr>
        <p:txBody>
          <a:bodyPr>
            <a:normAutofit/>
          </a:bodyPr>
          <a:lstStyle/>
          <a:p>
            <a:r>
              <a:rPr lang="en-US" sz="2400" b="1" dirty="0">
                <a:latin typeface="Arial" panose="020B0604020202020204" pitchFamily="34" charset="0"/>
                <a:cs typeface="Arial" panose="020B0604020202020204" pitchFamily="34" charset="0"/>
              </a:rPr>
              <a:t>Figure 3-6</a:t>
            </a:r>
            <a:r>
              <a:rPr lang="en-US" sz="2400"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Multimode interference coupler</a:t>
            </a:r>
            <a:endParaRPr lang="en-US" sz="2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2480" y="1871980"/>
            <a:ext cx="7589520" cy="2319020"/>
          </a:xfrm>
        </p:spPr>
      </p:pic>
    </p:spTree>
    <p:extLst>
      <p:ext uri="{BB962C8B-B14F-4D97-AF65-F5344CB8AC3E}">
        <p14:creationId xmlns:p14="http://schemas.microsoft.com/office/powerpoint/2010/main" val="2710342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257800"/>
            <a:ext cx="8839200" cy="1143000"/>
          </a:xfrm>
        </p:spPr>
        <p:txBody>
          <a:bodyPr>
            <a:noAutofit/>
          </a:bodyPr>
          <a:lstStyle/>
          <a:p>
            <a:pPr algn="l"/>
            <a:r>
              <a:rPr lang="en-US" sz="2400" b="1" dirty="0" smtClean="0">
                <a:latin typeface="Arial" panose="020B0604020202020204" pitchFamily="34" charset="0"/>
                <a:cs typeface="Arial" panose="020B0604020202020204" pitchFamily="34" charset="0"/>
              </a:rPr>
              <a:t>Figure </a:t>
            </a:r>
            <a:r>
              <a:rPr lang="en-US" sz="2400" b="1" dirty="0">
                <a:latin typeface="Arial" panose="020B0604020202020204" pitchFamily="34" charset="0"/>
                <a:cs typeface="Arial" panose="020B0604020202020204" pitchFamily="34" charset="0"/>
              </a:rPr>
              <a:t>3-7</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a:t>
            </a:r>
            <a:r>
              <a:rPr lang="en-US" sz="2400" i="1" dirty="0">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Multimode interference coupler in 4 x 4 coupler configuration; </a:t>
            </a:r>
            <a:r>
              <a:rPr lang="en-US" sz="2400" b="1" dirty="0">
                <a:latin typeface="Arial" panose="020B0604020202020204" pitchFamily="34" charset="0"/>
                <a:cs typeface="Arial" panose="020B0604020202020204" pitchFamily="34" charset="0"/>
              </a:rPr>
              <a:t>b)</a:t>
            </a:r>
            <a:r>
              <a:rPr lang="en-US" sz="2400" i="1" dirty="0"/>
              <a:t> </a:t>
            </a:r>
            <a:r>
              <a:rPr lang="en-US" sz="2400" i="1" dirty="0">
                <a:latin typeface="Times New Roman" panose="02020603050405020304" pitchFamily="18" charset="0"/>
                <a:cs typeface="Times New Roman" panose="02020603050405020304" pitchFamily="18" charset="0"/>
              </a:rPr>
              <a:t>Simulation of the electric field of the light wave over the length of the </a:t>
            </a:r>
            <a:r>
              <a:rPr lang="en-US" sz="2400" i="1" dirty="0" smtClean="0">
                <a:latin typeface="Times New Roman" panose="02020603050405020304" pitchFamily="18" charset="0"/>
                <a:cs typeface="Times New Roman" panose="02020603050405020304" pitchFamily="18" charset="0"/>
              </a:rPr>
              <a:t>device</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5520" y="635813"/>
            <a:ext cx="4754880" cy="4469587"/>
          </a:xfrm>
        </p:spPr>
      </p:pic>
    </p:spTree>
    <p:extLst>
      <p:ext uri="{BB962C8B-B14F-4D97-AF65-F5344CB8AC3E}">
        <p14:creationId xmlns:p14="http://schemas.microsoft.com/office/powerpoint/2010/main" val="1699849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340</Words>
  <Application>Microsoft Office PowerPoint</Application>
  <PresentationFormat>On-screen Show (4:3)</PresentationFormat>
  <Paragraphs>50</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PowerPoint Presentation</vt:lpstr>
      <vt:lpstr>Figure 3-1 Absorption coefficients of different  semiconductor materials vs. wavelength</vt:lpstr>
      <vt:lpstr>Figure 3-2 Index of refraction of gallium arsenide and indium phosphide vs. wavelength</vt:lpstr>
      <vt:lpstr>Figure 3-3 a) Buried channel waveguide; b) Buried rib waveguide; c) Ridge or raised strip waveguide; d) Deep ridge waveguide</vt:lpstr>
      <vt:lpstr>Figure 3-4  Effective indices of TE and TM modes of a deep ridge waveguide as a function of the waveguide core width</vt:lpstr>
      <vt:lpstr>PowerPoint Presentation</vt:lpstr>
      <vt:lpstr>Figure 3-6 Multimode interference coupler</vt:lpstr>
      <vt:lpstr>Figure 3-7 a) Multimode interference coupler in 4 x 4 coupler configuration; b) Simulation of the electric field of the light wave over the length of the device</vt:lpstr>
      <vt:lpstr>Figure 3-8 Arrayed waveguide grating</vt:lpstr>
      <vt:lpstr>Figure 3-9 Arrayed waveguide grating</vt:lpstr>
      <vt:lpstr>Figure 3-10 Transmission vs. wavelength for one output of an arrayed waveguide grating, for TE and TM polarizations</vt:lpstr>
      <vt:lpstr>Figure 3-11 Eight-channel, 200 GHz arrayed waveguide grating transmission vs wavelength. The FSR of the AWG is about 30 nm.</vt:lpstr>
      <vt:lpstr>Figure 3-12 AWG parameters</vt:lpstr>
      <vt:lpstr>Figure 3-13 Energy-level diagram of a semiconductor diode</vt:lpstr>
      <vt:lpstr>Figure 3-14 Gallium arsenide laser diode</vt:lpstr>
      <vt:lpstr>Figure 3-15 Variation of the wavelength of a commercial semiconductor laser with temperature</vt:lpstr>
      <vt:lpstr>Figure 3-16 Beam profile from a stripe geometry heterojunction semiconductor laser</vt:lpstr>
      <vt:lpstr>Figure 3-17 Diagram of GaAs/AlGaAs laser with  oxide stripe geometry</vt:lpstr>
      <vt:lpstr>Figure 3-18 Diagram of the side view of: a) a distributed-feedback semiconductor laser and b) a distributed Bragg reflector</vt:lpstr>
      <vt:lpstr>Figure 3-19 A semiconductor laser using a multiple  quantum well structure in the active region</vt:lpstr>
      <vt:lpstr>Figure 3-20 Semiconductor optical amplifier  based on InGaAsP/InP materials</vt:lpstr>
      <vt:lpstr>Figure 3-21 Integrated multiwavelength laser based on  SOA array and AWG multiplexer</vt:lpstr>
      <vt:lpstr>Figure 3-22 Monolithically integrated short pulse  multiwavelength laser</vt:lpstr>
      <vt:lpstr>PowerPoint Presentation</vt:lpstr>
      <vt:lpstr>Figure 3-24 Semiconductor Mach-Zehnder modulator configuration. The bottom half of the figure shows the waveguide structure and the traveling-wave electrode structure.</vt:lpstr>
      <vt:lpstr>Figure 3-25 Semiconductor DFB laser integrated  with an electroabsorption modulator</vt:lpstr>
      <vt:lpstr>Figure 3-26 Semiconductor AWG demultiplexer  monolithically integrated with photodetectors</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III-V Semiconductor Devices</dc:title>
  <dc:creator>Jayne McElroy</dc:creator>
  <cp:lastModifiedBy>optec</cp:lastModifiedBy>
  <cp:revision>56</cp:revision>
  <dcterms:created xsi:type="dcterms:W3CDTF">2018-05-24T15:43:54Z</dcterms:created>
  <dcterms:modified xsi:type="dcterms:W3CDTF">2019-05-03T21:45:40Z</dcterms:modified>
</cp:coreProperties>
</file>