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B6699F-CBC3-4E1D-8A33-BD58EFF9A4F1}"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45114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6699F-CBC3-4E1D-8A33-BD58EFF9A4F1}"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400196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6699F-CBC3-4E1D-8A33-BD58EFF9A4F1}"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255692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6699F-CBC3-4E1D-8A33-BD58EFF9A4F1}"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104326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B6699F-CBC3-4E1D-8A33-BD58EFF9A4F1}"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243389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B6699F-CBC3-4E1D-8A33-BD58EFF9A4F1}" type="datetimeFigureOut">
              <a:rPr lang="en-US" smtClean="0"/>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202382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B6699F-CBC3-4E1D-8A33-BD58EFF9A4F1}" type="datetimeFigureOut">
              <a:rPr lang="en-US" smtClean="0"/>
              <a:t>6/13/2019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130818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6699F-CBC3-4E1D-8A33-BD58EFF9A4F1}" type="datetimeFigureOut">
              <a:rPr lang="en-US" smtClean="0"/>
              <a:t>6/13/2019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2051801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6699F-CBC3-4E1D-8A33-BD58EFF9A4F1}" type="datetimeFigureOut">
              <a:rPr lang="en-US" smtClean="0"/>
              <a:t>6/13/2019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147165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6699F-CBC3-4E1D-8A33-BD58EFF9A4F1}" type="datetimeFigureOut">
              <a:rPr lang="en-US" smtClean="0"/>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24027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6699F-CBC3-4E1D-8A33-BD58EFF9A4F1}" type="datetimeFigureOut">
              <a:rPr lang="en-US" smtClean="0"/>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5D2C7-1230-47D7-BF9E-344BEA7BCE97}" type="slidenum">
              <a:rPr lang="en-US" smtClean="0"/>
              <a:t>‹#›</a:t>
            </a:fld>
            <a:endParaRPr lang="en-US"/>
          </a:p>
        </p:txBody>
      </p:sp>
    </p:spTree>
    <p:extLst>
      <p:ext uri="{BB962C8B-B14F-4D97-AF65-F5344CB8AC3E}">
        <p14:creationId xmlns:p14="http://schemas.microsoft.com/office/powerpoint/2010/main" val="152619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6699F-CBC3-4E1D-8A33-BD58EFF9A4F1}" type="datetimeFigureOut">
              <a:rPr lang="en-US" smtClean="0"/>
              <a:t>6/13/2019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5D2C7-1230-47D7-BF9E-344BEA7BCE97}" type="slidenum">
              <a:rPr lang="en-US" smtClean="0"/>
              <a:t>‹#›</a:t>
            </a:fld>
            <a:endParaRPr lang="en-US"/>
          </a:p>
        </p:txBody>
      </p:sp>
    </p:spTree>
    <p:extLst>
      <p:ext uri="{BB962C8B-B14F-4D97-AF65-F5344CB8AC3E}">
        <p14:creationId xmlns:p14="http://schemas.microsoft.com/office/powerpoint/2010/main" val="1226084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tif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tiff"/><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4.0" TargetMode="External"/><Relationship Id="rId2" Type="http://schemas.openxmlformats.org/officeDocument/2006/relationships/hyperlink" Target="http://www.op-tec.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8375"/>
            <a:ext cx="7772400" cy="1470025"/>
          </a:xfrm>
        </p:spPr>
        <p:txBody>
          <a:bodyPr>
            <a:normAutofit fontScale="90000"/>
          </a:bodyPr>
          <a:lstStyle/>
          <a:p>
            <a:r>
              <a:rPr lang="en-US" sz="4500" b="1" dirty="0" smtClean="0">
                <a:latin typeface="Arial" panose="020B0604020202020204" pitchFamily="34" charset="0"/>
                <a:cs typeface="Arial" panose="020B0604020202020204" pitchFamily="34" charset="0"/>
              </a:rPr>
              <a:t/>
            </a:r>
            <a:br>
              <a:rPr lang="en-US" sz="4500" b="1" dirty="0" smtClean="0">
                <a:latin typeface="Arial" panose="020B0604020202020204" pitchFamily="34" charset="0"/>
                <a:cs typeface="Arial" panose="020B0604020202020204" pitchFamily="34" charset="0"/>
              </a:rPr>
            </a:br>
            <a:r>
              <a:rPr lang="en-US" sz="4500" b="1" dirty="0" smtClean="0">
                <a:latin typeface="Arial" panose="020B0604020202020204" pitchFamily="34" charset="0"/>
                <a:cs typeface="Arial" panose="020B0604020202020204" pitchFamily="34" charset="0"/>
              </a:rPr>
              <a:t>Carbon Dioxide Lasers </a:t>
            </a:r>
            <a:br>
              <a:rPr lang="en-US" sz="4500" b="1" dirty="0" smtClean="0">
                <a:latin typeface="Arial" panose="020B0604020202020204" pitchFamily="34" charset="0"/>
                <a:cs typeface="Arial" panose="020B0604020202020204" pitchFamily="34" charset="0"/>
              </a:rPr>
            </a:br>
            <a:r>
              <a:rPr lang="en-US" sz="4500" b="1" dirty="0" smtClean="0">
                <a:latin typeface="Arial" panose="020B0604020202020204" pitchFamily="34" charset="0"/>
                <a:cs typeface="Arial" panose="020B0604020202020204" pitchFamily="34" charset="0"/>
              </a:rPr>
              <a:t>and Their Applications</a:t>
            </a:r>
            <a:br>
              <a:rPr lang="en-US" sz="4500" b="1" dirty="0" smtClean="0">
                <a:latin typeface="Arial" panose="020B0604020202020204" pitchFamily="34" charset="0"/>
                <a:cs typeface="Arial" panose="020B0604020202020204" pitchFamily="34" charset="0"/>
              </a:rPr>
            </a:br>
            <a:endParaRPr lang="en-US" sz="45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57200" y="2819400"/>
            <a:ext cx="8153400" cy="3124200"/>
          </a:xfrm>
        </p:spPr>
        <p:txBody>
          <a:bodyPr>
            <a:normAutofit/>
          </a:bodyPr>
          <a:lstStyle/>
          <a:p>
            <a:endParaRPr lang="en-US" sz="2800" b="1" dirty="0" smtClean="0">
              <a:solidFill>
                <a:schemeClr val="tx1">
                  <a:lumMod val="95000"/>
                  <a:lumOff val="5000"/>
                </a:schemeClr>
              </a:solidFill>
              <a:latin typeface="Arial" panose="020B0604020202020204" pitchFamily="34" charset="0"/>
              <a:cs typeface="Arial" panose="020B0604020202020204" pitchFamily="34" charset="0"/>
            </a:endParaRPr>
          </a:p>
          <a:p>
            <a:r>
              <a:rPr lang="en-US" sz="2800" b="1" dirty="0" smtClean="0">
                <a:solidFill>
                  <a:schemeClr val="tx1">
                    <a:lumMod val="95000"/>
                    <a:lumOff val="5000"/>
                  </a:schemeClr>
                </a:solidFill>
                <a:latin typeface="Arial" panose="020B0604020202020204" pitchFamily="34" charset="0"/>
                <a:cs typeface="Arial" panose="020B0604020202020204" pitchFamily="34" charset="0"/>
              </a:rPr>
              <a:t>Module 2-4</a:t>
            </a:r>
          </a:p>
          <a:p>
            <a:r>
              <a:rPr lang="en-US" sz="2800" b="1" dirty="0" smtClean="0">
                <a:solidFill>
                  <a:schemeClr val="tx1">
                    <a:lumMod val="95000"/>
                    <a:lumOff val="5000"/>
                  </a:schemeClr>
                </a:solidFill>
                <a:latin typeface="Arial" panose="020B0604020202020204" pitchFamily="34" charset="0"/>
                <a:cs typeface="Arial" panose="020B0604020202020204" pitchFamily="34" charset="0"/>
              </a:rPr>
              <a:t>of</a:t>
            </a:r>
          </a:p>
          <a:p>
            <a:r>
              <a:rPr lang="en-US" sz="2800" b="1" dirty="0" smtClean="0">
                <a:solidFill>
                  <a:schemeClr val="tx1">
                    <a:lumMod val="95000"/>
                    <a:lumOff val="5000"/>
                  </a:schemeClr>
                </a:solidFill>
                <a:latin typeface="Arial" panose="020B0604020202020204" pitchFamily="34" charset="0"/>
                <a:cs typeface="Arial" panose="020B0604020202020204" pitchFamily="34" charset="0"/>
              </a:rPr>
              <a:t>Course 2, </a:t>
            </a:r>
            <a:r>
              <a:rPr lang="en-US" sz="2800" b="1" i="1" dirty="0" smtClean="0">
                <a:solidFill>
                  <a:schemeClr val="tx1">
                    <a:lumMod val="95000"/>
                    <a:lumOff val="5000"/>
                  </a:schemeClr>
                </a:solidFill>
                <a:latin typeface="Arial" panose="020B0604020202020204" pitchFamily="34" charset="0"/>
                <a:cs typeface="Arial" panose="020B0604020202020204" pitchFamily="34" charset="0"/>
              </a:rPr>
              <a:t>Laser Systems and Applications</a:t>
            </a:r>
          </a:p>
          <a:p>
            <a:r>
              <a:rPr lang="en-US" sz="2800" b="1" i="1" smtClean="0">
                <a:solidFill>
                  <a:schemeClr val="tx1">
                    <a:lumMod val="95000"/>
                    <a:lumOff val="5000"/>
                  </a:schemeClr>
                </a:solidFill>
                <a:latin typeface="Arial" panose="020B0604020202020204" pitchFamily="34" charset="0"/>
                <a:cs typeface="Arial" panose="020B0604020202020204" pitchFamily="34" charset="0"/>
              </a:rPr>
              <a:t>2</a:t>
            </a:r>
            <a:r>
              <a:rPr lang="en-US" sz="2800" b="1" i="1" baseline="30000" smtClean="0">
                <a:solidFill>
                  <a:schemeClr val="tx1">
                    <a:lumMod val="95000"/>
                    <a:lumOff val="5000"/>
                  </a:schemeClr>
                </a:solidFill>
                <a:latin typeface="Arial" panose="020B0604020202020204" pitchFamily="34" charset="0"/>
                <a:cs typeface="Arial" panose="020B0604020202020204" pitchFamily="34" charset="0"/>
              </a:rPr>
              <a:t>nd</a:t>
            </a:r>
            <a:r>
              <a:rPr lang="en-US" sz="2800" b="1" i="1" smtClean="0">
                <a:solidFill>
                  <a:schemeClr val="tx1">
                    <a:lumMod val="95000"/>
                    <a:lumOff val="5000"/>
                  </a:schemeClr>
                </a:solidFill>
                <a:latin typeface="Arial" panose="020B0604020202020204" pitchFamily="34" charset="0"/>
                <a:cs typeface="Arial" panose="020B0604020202020204" pitchFamily="34" charset="0"/>
              </a:rPr>
              <a:t> Edition</a:t>
            </a:r>
            <a:endParaRPr lang="en-US" sz="2800" b="1" i="1" dirty="0" smtClean="0">
              <a:solidFill>
                <a:schemeClr val="tx1">
                  <a:lumMod val="95000"/>
                  <a:lumOff val="5000"/>
                </a:schemeClr>
              </a:solidFill>
              <a:latin typeface="Arial" panose="020B0604020202020204" pitchFamily="34" charset="0"/>
              <a:cs typeface="Arial" panose="020B0604020202020204" pitchFamily="34" charset="0"/>
            </a:endParaRPr>
          </a:p>
          <a:p>
            <a:endParaRPr lang="en-US" sz="2800" b="1"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2691" y="5610226"/>
            <a:ext cx="2874992" cy="89534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441" y="5559557"/>
            <a:ext cx="990717" cy="996685"/>
          </a:xfrm>
          <a:prstGeom prst="rect">
            <a:avLst/>
          </a:prstGeom>
        </p:spPr>
      </p:pic>
      <p:cxnSp>
        <p:nvCxnSpPr>
          <p:cNvPr id="8" name="Straight Connector 7"/>
          <p:cNvCxnSpPr/>
          <p:nvPr/>
        </p:nvCxnSpPr>
        <p:spPr>
          <a:xfrm>
            <a:off x="3383293" y="3063244"/>
            <a:ext cx="22859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939508" y="6421308"/>
            <a:ext cx="1336713"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www.op-tec.org</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6008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4-8 </a:t>
            </a:r>
            <a:r>
              <a:rPr lang="en-US" sz="2400" i="1" dirty="0" smtClean="0">
                <a:latin typeface="Times New Roman" panose="02020603050405020304" pitchFamily="18" charset="0"/>
                <a:cs typeface="Times New Roman" panose="02020603050405020304" pitchFamily="18" charset="0"/>
              </a:rPr>
              <a:t>Unstable resonator</a:t>
            </a:r>
            <a:br>
              <a:rPr lang="en-US" sz="2400" i="1" dirty="0" smtClean="0">
                <a:latin typeface="Times New Roman" panose="02020603050405020304" pitchFamily="18" charset="0"/>
                <a:cs typeface="Times New Roman" panose="02020603050405020304" pitchFamily="18" charset="0"/>
              </a:rPr>
            </a:b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1066800"/>
            <a:ext cx="8778240" cy="3469049"/>
          </a:xfrm>
        </p:spPr>
      </p:pic>
    </p:spTree>
    <p:extLst>
      <p:ext uri="{BB962C8B-B14F-4D97-AF65-F5344CB8AC3E}">
        <p14:creationId xmlns:p14="http://schemas.microsoft.com/office/powerpoint/2010/main" val="780358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4-9 </a:t>
                </a:r>
                <a:r>
                  <a:rPr lang="en-US" sz="2400" i="1" dirty="0" smtClean="0">
                    <a:latin typeface="Times New Roman" panose="02020603050405020304" pitchFamily="18" charset="0"/>
                    <a:cs typeface="Times New Roman" panose="02020603050405020304" pitchFamily="18" charset="0"/>
                  </a:rPr>
                  <a:t>Traverse flow CW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a:cs typeface="Times New Roman" panose="02020603050405020304" pitchFamily="18" charset="0"/>
                          </a:rPr>
                          <m:t>𝐶𝑂</m:t>
                        </m:r>
                      </m:e>
                      <m:sub>
                        <m:r>
                          <a:rPr lang="en-US" sz="2400" b="0" i="1" smtClean="0">
                            <a:latin typeface="Cambria Math"/>
                            <a:cs typeface="Times New Roman" panose="02020603050405020304" pitchFamily="18" charset="0"/>
                          </a:rPr>
                          <m:t>2</m:t>
                        </m:r>
                      </m:sub>
                    </m:sSub>
                  </m:oMath>
                </a14:m>
                <a:r>
                  <a:rPr lang="en-US" sz="2400" b="1" dirty="0" smtClean="0">
                    <a:latin typeface="Arial" panose="020B0604020202020204" pitchFamily="34" charset="0"/>
                    <a:cs typeface="Arial" panose="020B0604020202020204" pitchFamily="34" charset="0"/>
                  </a:rPr>
                  <a:t> </a:t>
                </a:r>
                <a:r>
                  <a:rPr lang="en-US" sz="2400" i="1" dirty="0" smtClean="0">
                    <a:latin typeface="Times New Roman" panose="02020603050405020304" pitchFamily="18" charset="0"/>
                    <a:cs typeface="Times New Roman" panose="02020603050405020304" pitchFamily="18" charset="0"/>
                  </a:rPr>
                  <a:t>laser</a:t>
                </a:r>
                <a:endParaRPr lang="en-US" sz="2400" b="1" dirty="0">
                  <a:latin typeface="Arial" panose="020B0604020202020204" pitchFamily="34" charset="0"/>
                  <a:cs typeface="Arial" panose="020B0604020202020204" pitchFamily="34"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5029200"/>
                <a:ext cx="8229600" cy="1143000"/>
              </a:xfrm>
              <a:blipFill rotWithShape="1">
                <a:blip r:embed="rId2"/>
                <a:stretch>
                  <a:fillRect/>
                </a:stretch>
              </a:blipFill>
            </p:spPr>
            <p:txBody>
              <a:bodyPr/>
              <a:lstStyle/>
              <a:p>
                <a:r>
                  <a:rPr lang="en-US">
                    <a:noFill/>
                  </a:rPr>
                  <a:t> </a:t>
                </a:r>
              </a:p>
            </p:txBody>
          </p:sp>
        </mc:Fallback>
      </mc:AlternateContent>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01040" y="152404"/>
            <a:ext cx="7680960" cy="5080060"/>
          </a:xfrm>
        </p:spPr>
      </p:pic>
    </p:spTree>
    <p:extLst>
      <p:ext uri="{BB962C8B-B14F-4D97-AF65-F5344CB8AC3E}">
        <p14:creationId xmlns:p14="http://schemas.microsoft.com/office/powerpoint/2010/main" val="2497183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4-10 </a:t>
            </a:r>
            <a:r>
              <a:rPr lang="en-US" sz="2400" i="1" dirty="0" smtClean="0">
                <a:latin typeface="Times New Roman" panose="02020603050405020304" pitchFamily="18" charset="0"/>
                <a:cs typeface="Times New Roman" panose="02020603050405020304" pitchFamily="18" charset="0"/>
              </a:rPr>
              <a:t>Typical configuration of a gas transport laser.  The optical axis is perpendicular to the page</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381000"/>
            <a:ext cx="8229600" cy="4706991"/>
          </a:xfrm>
        </p:spPr>
      </p:pic>
    </p:spTree>
    <p:extLst>
      <p:ext uri="{BB962C8B-B14F-4D97-AF65-F5344CB8AC3E}">
        <p14:creationId xmlns:p14="http://schemas.microsoft.com/office/powerpoint/2010/main" val="3390312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4-11 </a:t>
                </a:r>
                <a:r>
                  <a:rPr lang="en-US" sz="2400" i="1" dirty="0" smtClean="0">
                    <a:latin typeface="Times New Roman" panose="02020603050405020304" pitchFamily="18" charset="0"/>
                    <a:cs typeface="Times New Roman" panose="02020603050405020304" pitchFamily="18" charset="0"/>
                  </a:rPr>
                  <a:t>Oscilloscope trace of mode-locked train of pulses from a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a:cs typeface="Times New Roman" panose="02020603050405020304" pitchFamily="18" charset="0"/>
                          </a:rPr>
                          <m:t>𝐶𝑂</m:t>
                        </m:r>
                      </m:e>
                      <m:sub>
                        <m:r>
                          <a:rPr lang="en-US" sz="2400" b="0" i="1" smtClean="0">
                            <a:latin typeface="Cambria Math"/>
                            <a:cs typeface="Times New Roman" panose="02020603050405020304" pitchFamily="18" charset="0"/>
                          </a:rPr>
                          <m:t>2</m:t>
                        </m:r>
                      </m:sub>
                    </m:sSub>
                  </m:oMath>
                </a14:m>
                <a:r>
                  <a:rPr lang="en-US" sz="2400" b="1" dirty="0" smtClean="0">
                    <a:latin typeface="Arial" panose="020B0604020202020204" pitchFamily="34" charset="0"/>
                    <a:cs typeface="Arial" panose="020B0604020202020204" pitchFamily="34" charset="0"/>
                  </a:rPr>
                  <a:t> </a:t>
                </a:r>
                <a:r>
                  <a:rPr lang="en-US" sz="2400" i="1" dirty="0" smtClean="0">
                    <a:latin typeface="Times New Roman" panose="02020603050405020304" pitchFamily="18" charset="0"/>
                    <a:cs typeface="Times New Roman" panose="02020603050405020304" pitchFamily="18" charset="0"/>
                  </a:rPr>
                  <a:t>lasers, 200ns/division</a:t>
                </a:r>
                <a:endParaRPr lang="en-US" sz="2400" b="1" dirty="0">
                  <a:latin typeface="Arial" panose="020B0604020202020204" pitchFamily="34" charset="0"/>
                  <a:cs typeface="Arial" panose="020B0604020202020204" pitchFamily="34"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5029200"/>
                <a:ext cx="8229600" cy="1143000"/>
              </a:xfrm>
              <a:blipFill rotWithShape="1">
                <a:blip r:embed="rId2"/>
                <a:stretch>
                  <a:fillRect l="-1111"/>
                </a:stretch>
              </a:blipFill>
            </p:spPr>
            <p:txBody>
              <a:bodyPr/>
              <a:lstStyle/>
              <a:p>
                <a:r>
                  <a:rPr lang="en-US">
                    <a:noFill/>
                  </a:rPr>
                  <a:t> </a:t>
                </a:r>
              </a:p>
            </p:txBody>
          </p:sp>
        </mc:Fallback>
      </mc:AlternateContent>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914400"/>
            <a:ext cx="8778240" cy="3634363"/>
          </a:xfrm>
        </p:spPr>
      </p:pic>
    </p:spTree>
    <p:extLst>
      <p:ext uri="{BB962C8B-B14F-4D97-AF65-F5344CB8AC3E}">
        <p14:creationId xmlns:p14="http://schemas.microsoft.com/office/powerpoint/2010/main" val="33186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4-12 </a:t>
            </a:r>
            <a:r>
              <a:rPr lang="en-US" sz="2400" i="1" dirty="0" smtClean="0">
                <a:latin typeface="Times New Roman" panose="02020603050405020304" pitchFamily="18" charset="0"/>
                <a:cs typeface="Times New Roman" panose="02020603050405020304" pitchFamily="18" charset="0"/>
              </a:rPr>
              <a:t>Laser area warning signs</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52400"/>
            <a:ext cx="6492240" cy="5124978"/>
          </a:xfrm>
        </p:spPr>
      </p:pic>
    </p:spTree>
    <p:extLst>
      <p:ext uri="{BB962C8B-B14F-4D97-AF65-F5344CB8AC3E}">
        <p14:creationId xmlns:p14="http://schemas.microsoft.com/office/powerpoint/2010/main" val="2022522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AF25709-6BDC-402F-9B62-767E4BC287C0}" type="slidenum">
              <a:rPr lang="en-US" smtClean="0"/>
              <a:t>2</a:t>
            </a:fld>
            <a:endParaRPr lang="en-US"/>
          </a:p>
        </p:txBody>
      </p:sp>
      <p:sp>
        <p:nvSpPr>
          <p:cNvPr id="3" name="Rectangle 2"/>
          <p:cNvSpPr/>
          <p:nvPr/>
        </p:nvSpPr>
        <p:spPr>
          <a:xfrm>
            <a:off x="914400" y="689550"/>
            <a:ext cx="7315120" cy="433965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2018 University of Central Florida</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hangingPunct="0">
              <a:spcAft>
                <a:spcPts val="600"/>
              </a:spcAft>
            </a:pPr>
            <a:r>
              <a:rPr lang="en-US" sz="1400" dirty="0">
                <a:solidFill>
                  <a:srgbClr val="000000"/>
                </a:solidFill>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This text was developed by the National Center for Optics and Photonics Education (OP-TEC), University of Central Florida, under NSF ATE grant 1303732. Any opinions, findings, and conclusions or recommendations expressed in this material are those of the author(s) and do not necessarily reflect the views of the National Science Foundation.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hangingPunct="0">
              <a:spcAft>
                <a:spcPts val="600"/>
              </a:spcAft>
            </a:pPr>
            <a:r>
              <a:rPr lang="en-US" sz="1400" dirty="0">
                <a:solidFill>
                  <a:srgbClr val="000000"/>
                </a:solidFill>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Published and distributed by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OP-TEC</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University of Central Florida</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http://www.op-tec.org</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Permission to copy and distribute</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 work is licensed under the Creative Commons Attribution-</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NonCommercial</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NoDerivatives</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4.0 International License.</a:t>
            </a:r>
            <a:r>
              <a:rPr lang="en-US" sz="1400" dirty="0">
                <a:solidFill>
                  <a:srgbClr val="1F497D"/>
                </a:solidFill>
                <a:latin typeface="Times New Roman" panose="02020603050405020304" pitchFamily="18" charset="0"/>
                <a:ea typeface="Calibri" panose="020F0502020204030204" pitchFamily="34" charset="0"/>
                <a:cs typeface="Times New Roman" panose="02020603050405020304" pitchFamily="18" charset="0"/>
              </a:rPr>
              <a:t> </a:t>
            </a:r>
            <a:r>
              <a:rPr lang="en-US" sz="1400" u="sng" dirty="0">
                <a:solidFill>
                  <a:srgbClr val="1155CC"/>
                </a:solidFill>
                <a:latin typeface="Times New Roman" panose="02020603050405020304" pitchFamily="18" charset="0"/>
                <a:ea typeface="Calibri" panose="020F0502020204030204" pitchFamily="34" charset="0"/>
                <a:cs typeface="Times New Roman" panose="02020603050405020304" pitchFamily="18" charset="0"/>
                <a:hlinkClick r:id="rId3"/>
              </a:rPr>
              <a:t>http://creativecommons.org/licenses/by-nc-nd/4.0</a:t>
            </a:r>
            <a:r>
              <a:rPr lang="en-US" sz="1400" dirty="0">
                <a:solidFill>
                  <a:srgbClr val="1F497D"/>
                </a:solidFill>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Individuals and organizations may copy and distribute this material for non-commercial purposes. Appropriate credit to the University of Central Florida &amp; the National Science Foundation shall be displayed, by retaining the statements on this page.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114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4-1 </a:t>
            </a:r>
            <a:r>
              <a:rPr lang="en-US" sz="2400" i="1" dirty="0" smtClean="0">
                <a:latin typeface="Times New Roman" panose="02020603050405020304" pitchFamily="18" charset="0"/>
                <a:cs typeface="Times New Roman" panose="02020603050405020304" pitchFamily="18" charset="0"/>
              </a:rPr>
              <a:t>Vibrational and rotational modes of a diatomic molecule</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0200" y="228600"/>
            <a:ext cx="5943600" cy="4983544"/>
          </a:xfrm>
        </p:spPr>
      </p:pic>
    </p:spTree>
    <p:extLst>
      <p:ext uri="{BB962C8B-B14F-4D97-AF65-F5344CB8AC3E}">
        <p14:creationId xmlns:p14="http://schemas.microsoft.com/office/powerpoint/2010/main" val="1377979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4-2 </a:t>
            </a:r>
            <a:r>
              <a:rPr lang="en-US" sz="2400" i="1" dirty="0" smtClean="0">
                <a:latin typeface="Times New Roman" panose="02020603050405020304" pitchFamily="18" charset="0"/>
                <a:cs typeface="Times New Roman" panose="02020603050405020304" pitchFamily="18" charset="0"/>
              </a:rPr>
              <a:t>Vibrational and rotational energy levels in a diatomic molecule (levels not to same scale)</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47800" y="312420"/>
            <a:ext cx="6217920" cy="4792980"/>
          </a:xfrm>
        </p:spPr>
      </p:pic>
    </p:spTree>
    <p:extLst>
      <p:ext uri="{BB962C8B-B14F-4D97-AF65-F5344CB8AC3E}">
        <p14:creationId xmlns:p14="http://schemas.microsoft.com/office/powerpoint/2010/main" val="1695592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4-3 </a:t>
                </a:r>
                <a:r>
                  <a:rPr lang="en-US" sz="2400" i="1" dirty="0" smtClean="0">
                    <a:latin typeface="Times New Roman" panose="02020603050405020304" pitchFamily="18" charset="0"/>
                    <a:cs typeface="Times New Roman" panose="02020603050405020304" pitchFamily="18" charset="0"/>
                  </a:rPr>
                  <a:t>Normal modes of vibration for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a:cs typeface="Times New Roman" panose="02020603050405020304" pitchFamily="18" charset="0"/>
                          </a:rPr>
                          <m:t>𝐶𝑂</m:t>
                        </m:r>
                      </m:e>
                      <m:sub>
                        <m:r>
                          <a:rPr lang="en-US" sz="2400" b="0" i="1" smtClean="0">
                            <a:latin typeface="Cambria Math"/>
                            <a:cs typeface="Times New Roman" panose="02020603050405020304" pitchFamily="18" charset="0"/>
                          </a:rPr>
                          <m:t>2</m:t>
                        </m:r>
                      </m:sub>
                    </m:sSub>
                  </m:oMath>
                </a14:m>
                <a:r>
                  <a:rPr lang="en-US" sz="2400" i="1" dirty="0" smtClean="0">
                    <a:latin typeface="Times New Roman" panose="02020603050405020304" pitchFamily="18" charset="0"/>
                    <a:cs typeface="Times New Roman" panose="02020603050405020304" pitchFamily="18" charset="0"/>
                  </a:rPr>
                  <a:t>molecules</a:t>
                </a:r>
                <a:br>
                  <a:rPr lang="en-US" sz="2400" i="1" dirty="0" smtClean="0">
                    <a:latin typeface="Times New Roman" panose="02020603050405020304" pitchFamily="18" charset="0"/>
                    <a:cs typeface="Times New Roman" panose="02020603050405020304" pitchFamily="18" charset="0"/>
                  </a:rPr>
                </a:br>
                <a:endParaRPr lang="en-US" sz="2400" b="1" dirty="0">
                  <a:latin typeface="Arial" panose="020B0604020202020204" pitchFamily="34" charset="0"/>
                  <a:cs typeface="Arial" panose="020B0604020202020204" pitchFamily="34"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5029200"/>
                <a:ext cx="8229600" cy="1143000"/>
              </a:xfrm>
              <a:blipFill rotWithShape="1">
                <a:blip r:embed="rId2"/>
                <a:stretch>
                  <a:fillRect/>
                </a:stretch>
              </a:blipFill>
            </p:spPr>
            <p:txBody>
              <a:bodyPr/>
              <a:lstStyle/>
              <a:p>
                <a:r>
                  <a:rPr lang="en-US">
                    <a:noFill/>
                  </a:rPr>
                  <a:t> </a:t>
                </a:r>
              </a:p>
            </p:txBody>
          </p:sp>
        </mc:Fallback>
      </mc:AlternateContent>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1600123"/>
            <a:ext cx="8778240" cy="2286077"/>
          </a:xfrm>
        </p:spPr>
      </p:pic>
    </p:spTree>
    <p:extLst>
      <p:ext uri="{BB962C8B-B14F-4D97-AF65-F5344CB8AC3E}">
        <p14:creationId xmlns:p14="http://schemas.microsoft.com/office/powerpoint/2010/main" val="510999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4-4 </a:t>
                </a:r>
                <a:r>
                  <a:rPr lang="en-US" sz="2400" i="1" dirty="0" smtClean="0">
                    <a:latin typeface="Times New Roman" panose="02020603050405020304" pitchFamily="18" charset="0"/>
                    <a:cs typeface="Times New Roman" panose="02020603050405020304" pitchFamily="18" charset="0"/>
                  </a:rPr>
                  <a:t>Simplified energy-level diagram for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a:cs typeface="Times New Roman" panose="02020603050405020304" pitchFamily="18" charset="0"/>
                          </a:rPr>
                          <m:t>𝐶𝑂</m:t>
                        </m:r>
                      </m:e>
                      <m:sub>
                        <m:r>
                          <a:rPr lang="en-US" sz="2400" b="0" i="1" smtClean="0">
                            <a:latin typeface="Cambria Math"/>
                            <a:cs typeface="Times New Roman" panose="02020603050405020304" pitchFamily="18" charset="0"/>
                          </a:rPr>
                          <m:t>2</m:t>
                        </m:r>
                      </m:sub>
                    </m:sSub>
                  </m:oMath>
                </a14:m>
                <a:r>
                  <a:rPr lang="en-US" sz="2400" b="1" dirty="0" smtClean="0">
                    <a:latin typeface="Arial" panose="020B0604020202020204" pitchFamily="34" charset="0"/>
                    <a:cs typeface="Arial" panose="020B0604020202020204" pitchFamily="34" charset="0"/>
                  </a:rPr>
                  <a:t> </a:t>
                </a:r>
                <a:r>
                  <a:rPr lang="en-US" sz="2400" i="1" dirty="0" smtClean="0">
                    <a:latin typeface="Times New Roman" panose="02020603050405020304" pitchFamily="18" charset="0"/>
                    <a:cs typeface="Times New Roman" panose="02020603050405020304" pitchFamily="18" charset="0"/>
                  </a:rPr>
                  <a:t>laser showing vibrational energy transfer</a:t>
                </a:r>
                <a:endParaRPr lang="en-US" sz="2400" b="1" dirty="0">
                  <a:latin typeface="Arial" panose="020B0604020202020204" pitchFamily="34" charset="0"/>
                  <a:cs typeface="Arial" panose="020B0604020202020204" pitchFamily="34"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5029200"/>
                <a:ext cx="8229600" cy="1143000"/>
              </a:xfrm>
              <a:blipFill rotWithShape="1">
                <a:blip r:embed="rId2"/>
                <a:stretch>
                  <a:fillRect l="-1111"/>
                </a:stretch>
              </a:blipFill>
            </p:spPr>
            <p:txBody>
              <a:bodyPr/>
              <a:lstStyle/>
              <a:p>
                <a:r>
                  <a:rPr lang="en-US">
                    <a:noFill/>
                  </a:rPr>
                  <a:t> </a:t>
                </a:r>
              </a:p>
            </p:txBody>
          </p:sp>
        </mc:Fallback>
      </mc:AlternateContent>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81000" y="152400"/>
            <a:ext cx="8321040" cy="4889451"/>
          </a:xfrm>
        </p:spPr>
      </p:pic>
    </p:spTree>
    <p:extLst>
      <p:ext uri="{BB962C8B-B14F-4D97-AF65-F5344CB8AC3E}">
        <p14:creationId xmlns:p14="http://schemas.microsoft.com/office/powerpoint/2010/main" val="3991763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4-5 </a:t>
                </a:r>
                <a:r>
                  <a:rPr lang="en-US" sz="2400" i="1" dirty="0" smtClean="0">
                    <a:latin typeface="Times New Roman" panose="02020603050405020304" pitchFamily="18" charset="0"/>
                    <a:cs typeface="Times New Roman" panose="02020603050405020304" pitchFamily="18" charset="0"/>
                  </a:rPr>
                  <a:t>Simple coaxial flowing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a:cs typeface="Times New Roman" panose="02020603050405020304" pitchFamily="18" charset="0"/>
                          </a:rPr>
                          <m:t>𝐶𝑂</m:t>
                        </m:r>
                      </m:e>
                      <m:sub>
                        <m:r>
                          <a:rPr lang="en-US" sz="2400" b="0" i="1" smtClean="0">
                            <a:latin typeface="Cambria Math"/>
                            <a:cs typeface="Times New Roman" panose="02020603050405020304" pitchFamily="18" charset="0"/>
                          </a:rPr>
                          <m:t>2</m:t>
                        </m:r>
                      </m:sub>
                    </m:sSub>
                  </m:oMath>
                </a14:m>
                <a:r>
                  <a:rPr lang="en-US" sz="2400" b="1" dirty="0" smtClean="0">
                    <a:latin typeface="Arial" panose="020B0604020202020204" pitchFamily="34" charset="0"/>
                    <a:cs typeface="Arial" panose="020B0604020202020204" pitchFamily="34" charset="0"/>
                  </a:rPr>
                  <a:t> </a:t>
                </a:r>
                <a:r>
                  <a:rPr lang="en-US" sz="2400" i="1" dirty="0" smtClean="0">
                    <a:latin typeface="Times New Roman" panose="02020603050405020304" pitchFamily="18" charset="0"/>
                    <a:cs typeface="Times New Roman" panose="02020603050405020304" pitchFamily="18" charset="0"/>
                  </a:rPr>
                  <a:t>laser</a:t>
                </a:r>
                <a:br>
                  <a:rPr lang="en-US" sz="2400" i="1" dirty="0" smtClean="0">
                    <a:latin typeface="Times New Roman" panose="02020603050405020304" pitchFamily="18" charset="0"/>
                    <a:cs typeface="Times New Roman" panose="02020603050405020304" pitchFamily="18" charset="0"/>
                  </a:rPr>
                </a:br>
                <a:endParaRPr lang="en-US" sz="2400" b="1" dirty="0">
                  <a:latin typeface="Arial" panose="020B0604020202020204" pitchFamily="34" charset="0"/>
                  <a:cs typeface="Arial" panose="020B0604020202020204" pitchFamily="34"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5029200"/>
                <a:ext cx="8229600" cy="1143000"/>
              </a:xfrm>
              <a:blipFill rotWithShape="1">
                <a:blip r:embed="rId2"/>
                <a:stretch>
                  <a:fillRect/>
                </a:stretch>
              </a:blipFill>
            </p:spPr>
            <p:txBody>
              <a:bodyPr/>
              <a:lstStyle/>
              <a:p>
                <a:r>
                  <a:rPr lang="en-US">
                    <a:noFill/>
                  </a:rPr>
                  <a:t> </a:t>
                </a:r>
              </a:p>
            </p:txBody>
          </p:sp>
        </mc:Fallback>
      </mc:AlternateContent>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1371580"/>
            <a:ext cx="8778240" cy="3176542"/>
          </a:xfrm>
        </p:spPr>
      </p:pic>
    </p:spTree>
    <p:extLst>
      <p:ext uri="{BB962C8B-B14F-4D97-AF65-F5344CB8AC3E}">
        <p14:creationId xmlns:p14="http://schemas.microsoft.com/office/powerpoint/2010/main" val="1956501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4-6 </a:t>
                </a:r>
                <a:r>
                  <a:rPr lang="en-US" sz="2400" i="1" dirty="0" smtClean="0">
                    <a:latin typeface="Times New Roman" panose="02020603050405020304" pitchFamily="18" charset="0"/>
                    <a:cs typeface="Times New Roman" panose="02020603050405020304" pitchFamily="18" charset="0"/>
                  </a:rPr>
                  <a:t>Optical and electrical system of 250 W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a:cs typeface="Times New Roman" panose="02020603050405020304" pitchFamily="18" charset="0"/>
                          </a:rPr>
                          <m:t>𝐶𝑂</m:t>
                        </m:r>
                      </m:e>
                      <m:sub>
                        <m:r>
                          <a:rPr lang="en-US" sz="2400" b="0" i="1" smtClean="0">
                            <a:latin typeface="Cambria Math"/>
                            <a:cs typeface="Times New Roman" panose="02020603050405020304" pitchFamily="18" charset="0"/>
                          </a:rPr>
                          <m:t>2</m:t>
                        </m:r>
                      </m:sub>
                    </m:sSub>
                  </m:oMath>
                </a14:m>
                <a:r>
                  <a:rPr lang="en-US" sz="2400" b="1" dirty="0" smtClean="0">
                    <a:latin typeface="Arial" panose="020B0604020202020204" pitchFamily="34" charset="0"/>
                    <a:cs typeface="Arial" panose="020B0604020202020204" pitchFamily="34" charset="0"/>
                  </a:rPr>
                  <a:t> </a:t>
                </a:r>
                <a:r>
                  <a:rPr lang="en-US" sz="2400" i="1" dirty="0" smtClean="0">
                    <a:latin typeface="Times New Roman" panose="02020603050405020304" pitchFamily="18" charset="0"/>
                    <a:cs typeface="Times New Roman" panose="02020603050405020304" pitchFamily="18" charset="0"/>
                  </a:rPr>
                  <a:t>laser (overall length of laser head=3m)</a:t>
                </a:r>
                <a:endParaRPr lang="en-US" sz="2400" b="1" dirty="0">
                  <a:latin typeface="Arial" panose="020B0604020202020204" pitchFamily="34" charset="0"/>
                  <a:cs typeface="Arial" panose="020B0604020202020204" pitchFamily="34"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5029200"/>
                <a:ext cx="8229600" cy="1143000"/>
              </a:xfrm>
              <a:blipFill rotWithShape="1">
                <a:blip r:embed="rId2"/>
                <a:stretch>
                  <a:fillRect l="-1111"/>
                </a:stretch>
              </a:blipFill>
            </p:spPr>
            <p:txBody>
              <a:bodyPr/>
              <a:lstStyle/>
              <a:p>
                <a:r>
                  <a:rPr lang="en-US">
                    <a:noFill/>
                  </a:rPr>
                  <a:t> </a:t>
                </a:r>
              </a:p>
            </p:txBody>
          </p:sp>
        </mc:Fallback>
      </mc:AlternateContent>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457200"/>
            <a:ext cx="8778240" cy="4363704"/>
          </a:xfrm>
        </p:spPr>
      </p:pic>
    </p:spTree>
    <p:extLst>
      <p:ext uri="{BB962C8B-B14F-4D97-AF65-F5344CB8AC3E}">
        <p14:creationId xmlns:p14="http://schemas.microsoft.com/office/powerpoint/2010/main" val="2737800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4-7 </a:t>
                </a:r>
                <a:r>
                  <a:rPr lang="en-US" sz="2400" i="1" dirty="0" smtClean="0">
                    <a:latin typeface="Times New Roman" panose="02020603050405020304" pitchFamily="18" charset="0"/>
                    <a:cs typeface="Times New Roman" panose="02020603050405020304" pitchFamily="18" charset="0"/>
                  </a:rPr>
                  <a:t>Fast axial flow CW </a:t>
                </a:r>
                <a14:m>
                  <m:oMath xmlns:m="http://schemas.openxmlformats.org/officeDocument/2006/math">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a:cs typeface="Times New Roman" panose="02020603050405020304" pitchFamily="18" charset="0"/>
                          </a:rPr>
                          <m:t>𝐶𝑂</m:t>
                        </m:r>
                      </m:e>
                      <m:sub>
                        <m:r>
                          <a:rPr lang="en-US" sz="2400" b="0" i="1" smtClean="0">
                            <a:latin typeface="Cambria Math"/>
                            <a:cs typeface="Times New Roman" panose="02020603050405020304" pitchFamily="18" charset="0"/>
                          </a:rPr>
                          <m:t>2</m:t>
                        </m:r>
                      </m:sub>
                    </m:sSub>
                  </m:oMath>
                </a14:m>
                <a:r>
                  <a:rPr lang="en-US" sz="2400" b="1" dirty="0" smtClean="0">
                    <a:latin typeface="Arial" panose="020B0604020202020204" pitchFamily="34" charset="0"/>
                    <a:cs typeface="Arial" panose="020B0604020202020204" pitchFamily="34" charset="0"/>
                  </a:rPr>
                  <a:t> </a:t>
                </a:r>
                <a:r>
                  <a:rPr lang="en-US" sz="2400" i="1" dirty="0" smtClean="0">
                    <a:latin typeface="Times New Roman" panose="02020603050405020304" pitchFamily="18" charset="0"/>
                    <a:cs typeface="Times New Roman" panose="02020603050405020304" pitchFamily="18" charset="0"/>
                  </a:rPr>
                  <a:t>laser</a:t>
                </a:r>
                <a:br>
                  <a:rPr lang="en-US" sz="2400" i="1" dirty="0" smtClean="0">
                    <a:latin typeface="Times New Roman" panose="02020603050405020304" pitchFamily="18" charset="0"/>
                    <a:cs typeface="Times New Roman" panose="02020603050405020304" pitchFamily="18" charset="0"/>
                  </a:rPr>
                </a:br>
                <a:endParaRPr lang="en-US" sz="2400" b="1" dirty="0">
                  <a:latin typeface="Arial" panose="020B0604020202020204" pitchFamily="34" charset="0"/>
                  <a:cs typeface="Arial" panose="020B0604020202020204" pitchFamily="34"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5029200"/>
                <a:ext cx="8229600" cy="1143000"/>
              </a:xfrm>
              <a:blipFill rotWithShape="1">
                <a:blip r:embed="rId2"/>
                <a:stretch>
                  <a:fillRect/>
                </a:stretch>
              </a:blipFill>
            </p:spPr>
            <p:txBody>
              <a:bodyPr/>
              <a:lstStyle/>
              <a:p>
                <a:r>
                  <a:rPr lang="en-US">
                    <a:noFill/>
                  </a:rPr>
                  <a:t> </a:t>
                </a:r>
              </a:p>
            </p:txBody>
          </p:sp>
        </mc:Fallback>
      </mc:AlternateContent>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1371600"/>
            <a:ext cx="8778240" cy="3356747"/>
          </a:xfrm>
        </p:spPr>
      </p:pic>
    </p:spTree>
    <p:extLst>
      <p:ext uri="{BB962C8B-B14F-4D97-AF65-F5344CB8AC3E}">
        <p14:creationId xmlns:p14="http://schemas.microsoft.com/office/powerpoint/2010/main" val="2878269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125</Words>
  <Application>Microsoft Office PowerPoint</Application>
  <PresentationFormat>On-screen Show (4:3)</PresentationFormat>
  <Paragraphs>31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 Math</vt:lpstr>
      <vt:lpstr>Times New Roman</vt:lpstr>
      <vt:lpstr>Office Theme</vt:lpstr>
      <vt:lpstr> Carbon Dioxide Lasers  and Their Applications </vt:lpstr>
      <vt:lpstr>PowerPoint Presentation</vt:lpstr>
      <vt:lpstr>Figure 4-1 Vibrational and rotational modes of a diatomic molecule</vt:lpstr>
      <vt:lpstr>Figure 4-2 Vibrational and rotational energy levels in a diatomic molecule (levels not to same scale)</vt:lpstr>
      <vt:lpstr>Figure 4-3 Normal modes of vibration for 〖CO〗_2molecules </vt:lpstr>
      <vt:lpstr>Figure 4-4 Simplified energy-level diagram for 〖CO〗_2 laser showing vibrational energy transfer</vt:lpstr>
      <vt:lpstr>Figure 4-5 Simple coaxial flowing 〖CO〗_2 laser </vt:lpstr>
      <vt:lpstr>Figure 4-6 Optical and electrical system of 250 W 〖CO〗_2 laser (overall length of laser head=3m)</vt:lpstr>
      <vt:lpstr>Figure 4-7 Fast axial flow CW 〖CO〗_2 laser </vt:lpstr>
      <vt:lpstr>Figure 4-8 Unstable resonator </vt:lpstr>
      <vt:lpstr>Figure 4-9 Traverse flow CW 〖CO〗_2 laser</vt:lpstr>
      <vt:lpstr>Figure 4-10 Typical configuration of a gas transport laser.  The optical axis is perpendicular to the page</vt:lpstr>
      <vt:lpstr>Figure 4-11 Oscilloscope trace of mode-locked train of pulses from a 〖CO〗_2 lasers, 200ns/division</vt:lpstr>
      <vt:lpstr>Figure 4-12 Laser area warning signs</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Carbon Dioxide Lasers  and Their Applications</dc:title>
  <dc:creator>Jayne McElroy</dc:creator>
  <cp:lastModifiedBy>Mike McKee</cp:lastModifiedBy>
  <cp:revision>25</cp:revision>
  <dcterms:created xsi:type="dcterms:W3CDTF">2016-09-12T17:35:47Z</dcterms:created>
  <dcterms:modified xsi:type="dcterms:W3CDTF">2019-06-13T12:37:34Z</dcterms:modified>
</cp:coreProperties>
</file>