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1" d="100"/>
          <a:sy n="111" d="100"/>
        </p:scale>
        <p:origin x="15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404866-CB0C-477C-804D-5FEC99D8AE57}"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429099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04866-CB0C-477C-804D-5FEC99D8AE57}"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257855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04866-CB0C-477C-804D-5FEC99D8AE57}"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44741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04866-CB0C-477C-804D-5FEC99D8AE57}"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77161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04866-CB0C-477C-804D-5FEC99D8AE57}"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83879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04866-CB0C-477C-804D-5FEC99D8AE57}"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197966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04866-CB0C-477C-804D-5FEC99D8AE57}"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84369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04866-CB0C-477C-804D-5FEC99D8AE57}"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24883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04866-CB0C-477C-804D-5FEC99D8AE57}"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244760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04866-CB0C-477C-804D-5FEC99D8AE57}"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249551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04866-CB0C-477C-804D-5FEC99D8AE57}"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A858C-02D2-4040-B590-926132F94A08}" type="slidenum">
              <a:rPr lang="en-US" smtClean="0"/>
              <a:t>‹#›</a:t>
            </a:fld>
            <a:endParaRPr lang="en-US"/>
          </a:p>
        </p:txBody>
      </p:sp>
    </p:spTree>
    <p:extLst>
      <p:ext uri="{BB962C8B-B14F-4D97-AF65-F5344CB8AC3E}">
        <p14:creationId xmlns:p14="http://schemas.microsoft.com/office/powerpoint/2010/main" val="14524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04866-CB0C-477C-804D-5FEC99D8AE57}" type="datetimeFigureOut">
              <a:rPr lang="en-US" smtClean="0"/>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A858C-02D2-4040-B590-926132F94A08}" type="slidenum">
              <a:rPr lang="en-US" smtClean="0"/>
              <a:t>‹#›</a:t>
            </a:fld>
            <a:endParaRPr lang="en-US"/>
          </a:p>
        </p:txBody>
      </p:sp>
    </p:spTree>
    <p:extLst>
      <p:ext uri="{BB962C8B-B14F-4D97-AF65-F5344CB8AC3E}">
        <p14:creationId xmlns:p14="http://schemas.microsoft.com/office/powerpoint/2010/main" val="3736620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hyperlink" Target="http://www.op-tec.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5975"/>
            <a:ext cx="7772400" cy="1470025"/>
          </a:xfrm>
        </p:spPr>
        <p:txBody>
          <a:bodyPr>
            <a:normAutofit/>
          </a:bodyPr>
          <a:lstStyle/>
          <a:p>
            <a:r>
              <a:rPr lang="en-US" sz="4500" b="1" dirty="0" smtClean="0">
                <a:latin typeface="Arial" panose="020B0604020202020204" pitchFamily="34" charset="0"/>
                <a:cs typeface="Arial" panose="020B0604020202020204" pitchFamily="34" charset="0"/>
              </a:rPr>
              <a:t>Systems Integration </a:t>
            </a:r>
            <a:br>
              <a:rPr lang="en-US" sz="4500" b="1" dirty="0" smtClean="0">
                <a:latin typeface="Arial" panose="020B0604020202020204" pitchFamily="34" charset="0"/>
                <a:cs typeface="Arial" panose="020B0604020202020204" pitchFamily="34" charset="0"/>
              </a:rPr>
            </a:br>
            <a:r>
              <a:rPr lang="en-US" sz="4500" b="1" dirty="0" smtClean="0">
                <a:latin typeface="Arial" panose="020B0604020202020204" pitchFamily="34" charset="0"/>
                <a:cs typeface="Arial" panose="020B0604020202020204" pitchFamily="34" charset="0"/>
              </a:rPr>
              <a:t>in Photonics</a:t>
            </a:r>
            <a:endParaRPr lang="en-US" sz="45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09600" y="2971800"/>
            <a:ext cx="8001000" cy="3352800"/>
          </a:xfrm>
        </p:spPr>
        <p:txBody>
          <a:bodyPr>
            <a:normAutofit/>
          </a:bodyPr>
          <a:lstStyle/>
          <a:p>
            <a:endParaRPr lang="en-US" sz="2800" b="1" dirty="0" smtClean="0">
              <a:solidFill>
                <a:schemeClr val="tx1">
                  <a:lumMod val="95000"/>
                  <a:lumOff val="5000"/>
                </a:schemeClr>
              </a:solidFill>
              <a:latin typeface="Arial" panose="020B0604020202020204" pitchFamily="34" charset="0"/>
              <a:cs typeface="Arial" panose="020B0604020202020204" pitchFamily="34" charset="0"/>
            </a:endParaRPr>
          </a:p>
          <a:p>
            <a:r>
              <a:rPr lang="en-US" sz="2800" b="1" dirty="0" smtClean="0">
                <a:solidFill>
                  <a:schemeClr val="tx1">
                    <a:lumMod val="95000"/>
                    <a:lumOff val="5000"/>
                  </a:schemeClr>
                </a:solidFill>
                <a:latin typeface="Arial" panose="020B0604020202020204" pitchFamily="34" charset="0"/>
                <a:cs typeface="Arial" panose="020B0604020202020204" pitchFamily="34" charset="0"/>
              </a:rPr>
              <a:t>Module 2-10</a:t>
            </a:r>
          </a:p>
          <a:p>
            <a:r>
              <a:rPr lang="en-US" sz="2800" b="1" dirty="0" smtClean="0">
                <a:solidFill>
                  <a:schemeClr val="tx1">
                    <a:lumMod val="95000"/>
                    <a:lumOff val="5000"/>
                  </a:schemeClr>
                </a:solidFill>
                <a:latin typeface="Arial" panose="020B0604020202020204" pitchFamily="34" charset="0"/>
                <a:cs typeface="Arial" panose="020B0604020202020204" pitchFamily="34" charset="0"/>
              </a:rPr>
              <a:t>of</a:t>
            </a:r>
          </a:p>
          <a:p>
            <a:r>
              <a:rPr lang="en-US" sz="2800" b="1" dirty="0" smtClean="0">
                <a:solidFill>
                  <a:schemeClr val="tx1">
                    <a:lumMod val="95000"/>
                    <a:lumOff val="5000"/>
                  </a:schemeClr>
                </a:solidFill>
                <a:latin typeface="Arial" panose="020B0604020202020204" pitchFamily="34" charset="0"/>
                <a:cs typeface="Arial" panose="020B0604020202020204" pitchFamily="34" charset="0"/>
              </a:rPr>
              <a:t>Course 2, </a:t>
            </a:r>
            <a:r>
              <a:rPr lang="en-US" sz="2800" b="1" i="1" dirty="0" smtClean="0">
                <a:solidFill>
                  <a:schemeClr val="tx1">
                    <a:lumMod val="95000"/>
                    <a:lumOff val="5000"/>
                  </a:schemeClr>
                </a:solidFill>
                <a:latin typeface="Arial" panose="020B0604020202020204" pitchFamily="34" charset="0"/>
                <a:cs typeface="Arial" panose="020B0604020202020204" pitchFamily="34" charset="0"/>
              </a:rPr>
              <a:t>Laser Systems and Applications</a:t>
            </a:r>
          </a:p>
          <a:p>
            <a:r>
              <a:rPr lang="en-US" sz="2800" b="1" i="1" dirty="0" smtClean="0">
                <a:solidFill>
                  <a:schemeClr val="tx1">
                    <a:lumMod val="95000"/>
                    <a:lumOff val="5000"/>
                  </a:schemeClr>
                </a:solidFill>
                <a:latin typeface="Arial" panose="020B0604020202020204" pitchFamily="34" charset="0"/>
                <a:cs typeface="Arial" panose="020B0604020202020204" pitchFamily="34" charset="0"/>
              </a:rPr>
              <a:t>2</a:t>
            </a:r>
            <a:r>
              <a:rPr lang="en-US" sz="2800" b="1" i="1" baseline="30000" dirty="0" smtClean="0">
                <a:solidFill>
                  <a:schemeClr val="tx1">
                    <a:lumMod val="95000"/>
                    <a:lumOff val="5000"/>
                  </a:schemeClr>
                </a:solidFill>
                <a:latin typeface="Arial" panose="020B0604020202020204" pitchFamily="34" charset="0"/>
                <a:cs typeface="Arial" panose="020B0604020202020204" pitchFamily="34" charset="0"/>
              </a:rPr>
              <a:t>nd</a:t>
            </a:r>
            <a:r>
              <a:rPr lang="en-US" sz="2800" b="1" i="1" dirty="0" smtClean="0">
                <a:solidFill>
                  <a:schemeClr val="tx1">
                    <a:lumMod val="95000"/>
                    <a:lumOff val="5000"/>
                  </a:schemeClr>
                </a:solidFill>
                <a:latin typeface="Arial" panose="020B0604020202020204" pitchFamily="34" charset="0"/>
                <a:cs typeface="Arial" panose="020B0604020202020204" pitchFamily="34" charset="0"/>
              </a:rPr>
              <a:t> Edition</a:t>
            </a:r>
            <a:endParaRPr lang="en-US" sz="2800" b="1" dirty="0" smtClean="0">
              <a:solidFill>
                <a:schemeClr val="tx1">
                  <a:lumMod val="95000"/>
                  <a:lumOff val="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368" y="5525959"/>
            <a:ext cx="2874992" cy="8953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22" y="5475290"/>
            <a:ext cx="990717" cy="996685"/>
          </a:xfrm>
          <a:prstGeom prst="rect">
            <a:avLst/>
          </a:prstGeom>
        </p:spPr>
      </p:pic>
      <p:cxnSp>
        <p:nvCxnSpPr>
          <p:cNvPr id="7" name="Straight Connector 6"/>
          <p:cNvCxnSpPr/>
          <p:nvPr/>
        </p:nvCxnSpPr>
        <p:spPr>
          <a:xfrm>
            <a:off x="3383293" y="3063244"/>
            <a:ext cx="2285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39508" y="6421308"/>
            <a:ext cx="1336713"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www.op-tec.org</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105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F25709-6BDC-402F-9B62-767E4BC287C0}" type="slidenum">
              <a:rPr lang="en-US" smtClean="0"/>
              <a:t>2</a:t>
            </a:fld>
            <a:endParaRPr lang="en-US"/>
          </a:p>
        </p:txBody>
      </p:sp>
      <p:sp>
        <p:nvSpPr>
          <p:cNvPr id="3" name="Rectangle 2"/>
          <p:cNvSpPr/>
          <p:nvPr/>
        </p:nvSpPr>
        <p:spPr>
          <a:xfrm>
            <a:off x="914400" y="689550"/>
            <a:ext cx="7315120" cy="433965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2018 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text was developed by the National Center for Optics and Photonics Education (OP-TEC), University of Central Florida, under NSF ATE grant 1303732. Any opinions, findings, and conclusions or recommendations expressed in this material are those of the author(s) and do not necessarily reflect the views of the National Science Foundation.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Published and distributed by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OP-TEC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http://www.op-tec.org</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Permission to copy and distribute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work is licensed under the Creative Commons Attribution-</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NonCommercial</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NoDerivatives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4.0 International License.</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u="sng" dirty="0">
                <a:solidFill>
                  <a:srgbClr val="1155CC"/>
                </a:solidFill>
                <a:latin typeface="Times New Roman" panose="02020603050405020304" pitchFamily="18" charset="0"/>
                <a:ea typeface="Calibri" panose="020F0502020204030204" pitchFamily="34" charset="0"/>
                <a:cs typeface="Times New Roman" panose="02020603050405020304" pitchFamily="18" charset="0"/>
                <a:hlinkClick r:id="rId3"/>
              </a:rPr>
              <a:t>http://creativecommons.org/licenses/by-nc-nd/4.0</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Individuals and organizations may copy and distribute this material for non-commercial purposes. Appropriate credit to the University of Central Florida &amp; the National Science Foundation shall be displayed, by retaining the statements on this page.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682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143000"/>
          </a:xfrm>
        </p:spPr>
        <p:txBody>
          <a:bodyPr>
            <a:normAutofit/>
          </a:bodyPr>
          <a:lstStyle/>
          <a:p>
            <a:r>
              <a:rPr lang="en-US" sz="2400" b="1" dirty="0" smtClean="0">
                <a:latin typeface="Arial" panose="020B0604020202020204" pitchFamily="34" charset="0"/>
                <a:cs typeface="Arial" panose="020B0604020202020204" pitchFamily="34" charset="0"/>
              </a:rPr>
              <a:t>Figure 10-1 </a:t>
            </a:r>
            <a:r>
              <a:rPr lang="en-US" sz="2400" i="1" dirty="0" smtClean="0">
                <a:latin typeface="Times New Roman" panose="02020603050405020304" pitchFamily="18" charset="0"/>
                <a:cs typeface="Times New Roman" panose="02020603050405020304" pitchFamily="18" charset="0"/>
              </a:rPr>
              <a:t>Schematics of fiber-optic communication systems</a:t>
            </a:r>
            <a:endParaRPr lang="en-US" sz="24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8600"/>
            <a:ext cx="7223760" cy="290546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88759"/>
            <a:ext cx="9144000" cy="1921441"/>
          </a:xfrm>
          <a:prstGeom prst="rect">
            <a:avLst/>
          </a:prstGeom>
        </p:spPr>
      </p:pic>
      <p:cxnSp>
        <p:nvCxnSpPr>
          <p:cNvPr id="7" name="Straight Connector 6"/>
          <p:cNvCxnSpPr/>
          <p:nvPr/>
        </p:nvCxnSpPr>
        <p:spPr>
          <a:xfrm>
            <a:off x="152400" y="3276600"/>
            <a:ext cx="86868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974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a:bodyPr>
          <a:lstStyle/>
          <a:p>
            <a:pPr algn="l"/>
            <a:r>
              <a:rPr lang="en-US" sz="2400" b="1" dirty="0" smtClean="0">
                <a:latin typeface="Arial" panose="020B0604020202020204" pitchFamily="34" charset="0"/>
                <a:cs typeface="Arial" panose="020B0604020202020204" pitchFamily="34" charset="0"/>
              </a:rPr>
              <a:t>Figure 10-2 </a:t>
            </a:r>
            <a:r>
              <a:rPr lang="en-US" sz="2400" i="1" dirty="0" smtClean="0">
                <a:latin typeface="Times New Roman" panose="02020603050405020304" pitchFamily="18" charset="0"/>
                <a:cs typeface="Times New Roman" panose="02020603050405020304" pitchFamily="18" charset="0"/>
              </a:rPr>
              <a:t>Photonics-enabled manufacturing.</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 (Rights:  </a:t>
            </a:r>
            <a:r>
              <a:rPr lang="en-US" sz="2400" i="1" dirty="0" err="1" smtClean="0">
                <a:latin typeface="Times New Roman" panose="02020603050405020304" pitchFamily="18" charset="0"/>
                <a:cs typeface="Times New Roman" panose="02020603050405020304" pitchFamily="18" charset="0"/>
              </a:rPr>
              <a:t>Fraunhofer</a:t>
            </a:r>
            <a:r>
              <a:rPr lang="en-US" sz="2400" i="1" dirty="0" smtClean="0">
                <a:latin typeface="Times New Roman" panose="02020603050405020304" pitchFamily="18" charset="0"/>
                <a:cs typeface="Times New Roman" panose="02020603050405020304" pitchFamily="18" charset="0"/>
              </a:rPr>
              <a:t> CCL, USA.)</a:t>
            </a:r>
            <a:endParaRPr lang="en-US" sz="2400"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52400"/>
            <a:ext cx="6766560" cy="5074920"/>
          </a:xfrm>
        </p:spPr>
      </p:pic>
    </p:spTree>
    <p:extLst>
      <p:ext uri="{BB962C8B-B14F-4D97-AF65-F5344CB8AC3E}">
        <p14:creationId xmlns:p14="http://schemas.microsoft.com/office/powerpoint/2010/main" val="3488202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143000"/>
          </a:xfrm>
        </p:spPr>
        <p:txBody>
          <a:bodyPr>
            <a:normAutofit fontScale="90000"/>
          </a:bodyPr>
          <a:lstStyle/>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Figure 10-3 </a:t>
            </a:r>
            <a:r>
              <a:rPr lang="en-US" sz="2400" i="1" dirty="0" smtClean="0">
                <a:latin typeface="Times New Roman" panose="02020603050405020304" pitchFamily="18" charset="0"/>
                <a:cs typeface="Times New Roman" panose="02020603050405020304" pitchFamily="18" charset="0"/>
              </a:rPr>
              <a:t>Digital optical storage systems</a:t>
            </a:r>
            <a:br>
              <a:rPr lang="en-US" sz="2400" i="1" dirty="0" smtClean="0">
                <a:latin typeface="Times New Roman" panose="02020603050405020304" pitchFamily="18" charset="0"/>
                <a:cs typeface="Times New Roman" panose="02020603050405020304" pitchFamily="18" charset="0"/>
              </a:rPr>
            </a:br>
            <a:endParaRPr lang="en-US" sz="24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76201"/>
            <a:ext cx="4206240" cy="2786901"/>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60" y="2743955"/>
            <a:ext cx="4206240" cy="2431471"/>
          </a:xfrm>
          <a:prstGeom prst="rect">
            <a:avLst/>
          </a:prstGeom>
        </p:spPr>
      </p:pic>
    </p:spTree>
    <p:extLst>
      <p:ext uri="{BB962C8B-B14F-4D97-AF65-F5344CB8AC3E}">
        <p14:creationId xmlns:p14="http://schemas.microsoft.com/office/powerpoint/2010/main" val="1642132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fontScale="90000"/>
          </a:bodyPr>
          <a:lstStyle/>
          <a:p>
            <a:pPr algn="l"/>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Figure 10-4 </a:t>
            </a:r>
            <a:r>
              <a:rPr lang="en-US" sz="2700" i="1" dirty="0" smtClean="0">
                <a:latin typeface="Times New Roman" panose="02020603050405020304" pitchFamily="18" charset="0"/>
                <a:cs typeface="Times New Roman" panose="02020603050405020304" pitchFamily="18" charset="0"/>
              </a:rPr>
              <a:t>Lasers in surgery.  (U.S. Navy photo by Mass Communication Specialist 1</a:t>
            </a:r>
            <a:r>
              <a:rPr lang="en-US" sz="2700" i="1" baseline="30000" dirty="0" smtClean="0">
                <a:latin typeface="Times New Roman" panose="02020603050405020304" pitchFamily="18" charset="0"/>
                <a:cs typeface="Times New Roman" panose="02020603050405020304" pitchFamily="18" charset="0"/>
              </a:rPr>
              <a:t>st</a:t>
            </a:r>
            <a:r>
              <a:rPr lang="en-US" sz="2700" i="1" dirty="0" smtClean="0">
                <a:latin typeface="Times New Roman" panose="02020603050405020304" pitchFamily="18" charset="0"/>
                <a:cs typeface="Times New Roman" panose="02020603050405020304" pitchFamily="18" charset="0"/>
              </a:rPr>
              <a:t> Class Brien </a:t>
            </a:r>
            <a:r>
              <a:rPr lang="en-US" sz="2700" i="1" dirty="0" err="1" smtClean="0">
                <a:latin typeface="Times New Roman" panose="02020603050405020304" pitchFamily="18" charset="0"/>
                <a:cs typeface="Times New Roman" panose="02020603050405020304" pitchFamily="18" charset="0"/>
              </a:rPr>
              <a:t>Aho</a:t>
            </a:r>
            <a:r>
              <a:rPr lang="en-US" sz="2700" i="1" dirty="0" smtClean="0">
                <a:latin typeface="Times New Roman" panose="02020603050405020304" pitchFamily="18" charset="0"/>
                <a:cs typeface="Times New Roman" panose="02020603050405020304" pitchFamily="18" charset="0"/>
              </a:rPr>
              <a:t>, RELEASED).</a:t>
            </a:r>
            <a:endParaRPr lang="en-US" sz="2700"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5120" y="152848"/>
            <a:ext cx="3383280" cy="5093927"/>
          </a:xfrm>
        </p:spPr>
      </p:pic>
    </p:spTree>
    <p:extLst>
      <p:ext uri="{BB962C8B-B14F-4D97-AF65-F5344CB8AC3E}">
        <p14:creationId xmlns:p14="http://schemas.microsoft.com/office/powerpoint/2010/main" val="3296269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143000"/>
          </a:xfrm>
        </p:spPr>
        <p:txBody>
          <a:bodyPr>
            <a:normAutofit/>
          </a:bodyPr>
          <a:lstStyle/>
          <a:p>
            <a:r>
              <a:rPr lang="en-US" sz="2400" b="1" dirty="0" smtClean="0">
                <a:latin typeface="Arial" panose="020B0604020202020204" pitchFamily="34" charset="0"/>
                <a:cs typeface="Arial" panose="020B0604020202020204" pitchFamily="34" charset="0"/>
              </a:rPr>
              <a:t>Figure 10-5 </a:t>
            </a:r>
            <a:r>
              <a:rPr lang="en-US" sz="2400" i="1" dirty="0" smtClean="0">
                <a:latin typeface="Times New Roman" panose="02020603050405020304" pitchFamily="18" charset="0"/>
                <a:cs typeface="Times New Roman" panose="02020603050405020304" pitchFamily="18" charset="0"/>
              </a:rPr>
              <a:t>Laser jet printer system</a:t>
            </a:r>
            <a:endParaRPr lang="en-US" sz="24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52400"/>
            <a:ext cx="6400800" cy="5217021"/>
          </a:xfrm>
        </p:spPr>
      </p:pic>
    </p:spTree>
    <p:extLst>
      <p:ext uri="{BB962C8B-B14F-4D97-AF65-F5344CB8AC3E}">
        <p14:creationId xmlns:p14="http://schemas.microsoft.com/office/powerpoint/2010/main" val="1548510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0"/>
            <a:ext cx="8229600" cy="1143000"/>
          </a:xfrm>
        </p:spPr>
        <p:txBody>
          <a:bodyPr>
            <a:normAutofit/>
          </a:bodyPr>
          <a:lstStyle/>
          <a:p>
            <a:r>
              <a:rPr lang="en-US" sz="2400" b="1" dirty="0" smtClean="0">
                <a:latin typeface="Arial" panose="020B0604020202020204" pitchFamily="34" charset="0"/>
                <a:cs typeface="Arial" panose="020B0604020202020204" pitchFamily="34" charset="0"/>
              </a:rPr>
              <a:t>Figure 10-6  </a:t>
            </a:r>
            <a:r>
              <a:rPr lang="en-US" sz="2400" i="1" dirty="0" smtClean="0">
                <a:latin typeface="Times New Roman" panose="02020603050405020304" pitchFamily="18" charset="0"/>
                <a:cs typeface="Times New Roman" panose="02020603050405020304" pitchFamily="18" charset="0"/>
              </a:rPr>
              <a:t>3-D Printer with typical images</a:t>
            </a:r>
            <a:br>
              <a:rPr lang="en-US" sz="2400" i="1" dirty="0" smtClean="0">
                <a:latin typeface="Times New Roman" panose="02020603050405020304" pitchFamily="18" charset="0"/>
                <a:cs typeface="Times New Roman" panose="02020603050405020304" pitchFamily="18" charset="0"/>
              </a:rPr>
            </a:br>
            <a:endParaRPr lang="en-US" sz="2400" b="1" dirty="0">
              <a:latin typeface="Arial" panose="020B0604020202020204" pitchFamily="34" charset="0"/>
              <a:cs typeface="Arial" panose="020B0604020202020204" pitchFamily="34" charset="0"/>
            </a:endParaRPr>
          </a:p>
        </p:txBody>
      </p:sp>
      <p:pic>
        <p:nvPicPr>
          <p:cNvPr id="5" name="nylon-618-3d-printed-bone-replacement-Cartilage-3.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81200" y="228600"/>
            <a:ext cx="5105400" cy="5526218"/>
          </a:xfrm>
          <a:prstGeom prst="rect">
            <a:avLst/>
          </a:prstGeom>
        </p:spPr>
      </p:pic>
    </p:spTree>
    <p:extLst>
      <p:ext uri="{BB962C8B-B14F-4D97-AF65-F5344CB8AC3E}">
        <p14:creationId xmlns:p14="http://schemas.microsoft.com/office/powerpoint/2010/main" val="93169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143000"/>
          </a:xfrm>
        </p:spPr>
        <p:txBody>
          <a:bodyPr>
            <a:normAutofit fontScale="90000"/>
          </a:bodyPr>
          <a:lstStyle/>
          <a:p>
            <a:pPr algn="l"/>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Figure 10-7 </a:t>
            </a:r>
            <a:r>
              <a:rPr lang="en-US" sz="2700" i="1" dirty="0" smtClean="0">
                <a:latin typeface="Times New Roman" panose="02020603050405020304" pitchFamily="18" charset="0"/>
                <a:cs typeface="Times New Roman" panose="02020603050405020304" pitchFamily="18" charset="0"/>
              </a:rPr>
              <a:t>Applications for laser range finders.  </a:t>
            </a:r>
            <a:br>
              <a:rPr lang="en-US" sz="2700" i="1" dirty="0" smtClean="0">
                <a:latin typeface="Times New Roman" panose="02020603050405020304" pitchFamily="18" charset="0"/>
                <a:cs typeface="Times New Roman" panose="02020603050405020304" pitchFamily="18" charset="0"/>
              </a:rPr>
            </a:br>
            <a:r>
              <a:rPr lang="en-US" sz="2700" i="1" dirty="0" smtClean="0">
                <a:latin typeface="Times New Roman" panose="02020603050405020304" pitchFamily="18" charset="0"/>
                <a:cs typeface="Times New Roman" panose="02020603050405020304" pitchFamily="18" charset="0"/>
              </a:rPr>
              <a:t>(Courtesy of </a:t>
            </a:r>
            <a:r>
              <a:rPr lang="en-US" sz="2700" i="1" dirty="0" err="1" smtClean="0">
                <a:latin typeface="Times New Roman" panose="02020603050405020304" pitchFamily="18" charset="0"/>
                <a:cs typeface="Times New Roman" panose="02020603050405020304" pitchFamily="18" charset="0"/>
              </a:rPr>
              <a:t>Kustom</a:t>
            </a:r>
            <a:r>
              <a:rPr lang="en-US" sz="2700" i="1" dirty="0" smtClean="0">
                <a:latin typeface="Times New Roman" panose="02020603050405020304" pitchFamily="18" charset="0"/>
                <a:cs typeface="Times New Roman" panose="02020603050405020304" pitchFamily="18" charset="0"/>
              </a:rPr>
              <a:t> Signals).</a:t>
            </a:r>
            <a:br>
              <a:rPr lang="en-US" sz="2700" i="1" dirty="0" smtClean="0">
                <a:latin typeface="Times New Roman" panose="02020603050405020304" pitchFamily="18" charset="0"/>
                <a:cs typeface="Times New Roman" panose="02020603050405020304" pitchFamily="18" charset="0"/>
              </a:rPr>
            </a:br>
            <a:endParaRPr lang="en-US" sz="27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9629" y="228600"/>
            <a:ext cx="5593301" cy="4775819"/>
          </a:xfrm>
        </p:spPr>
      </p:pic>
    </p:spTree>
    <p:extLst>
      <p:ext uri="{BB962C8B-B14F-4D97-AF65-F5344CB8AC3E}">
        <p14:creationId xmlns:p14="http://schemas.microsoft.com/office/powerpoint/2010/main" val="4262920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47</Words>
  <Application>Microsoft Office PowerPoint</Application>
  <PresentationFormat>On-screen Show (4:3)</PresentationFormat>
  <Paragraphs>26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Systems Integration  in Photonics</vt:lpstr>
      <vt:lpstr>PowerPoint Presentation</vt:lpstr>
      <vt:lpstr>Figure 10-1 Schematics of fiber-optic communication systems</vt:lpstr>
      <vt:lpstr>Figure 10-2 Photonics-enabled manufacturing.  (Rights:  Fraunhofer CCL, USA.)</vt:lpstr>
      <vt:lpstr> Figure 10-3 Digital optical storage systems </vt:lpstr>
      <vt:lpstr> Figure 10-4 Lasers in surgery.  (U.S. Navy photo by Mass Communication Specialist 1st Class Brien Aho, RELEASED).</vt:lpstr>
      <vt:lpstr>Figure 10-5 Laser jet printer system</vt:lpstr>
      <vt:lpstr>Figure 10-6  3-D Printer with typical images </vt:lpstr>
      <vt:lpstr> Figure 10-7 Applications for laser range finders.   (Courtesy of Kustom Signals). </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Integration  in Photonics</dc:title>
  <dc:creator>Jayne McElroy</dc:creator>
  <cp:lastModifiedBy>optec</cp:lastModifiedBy>
  <cp:revision>23</cp:revision>
  <dcterms:created xsi:type="dcterms:W3CDTF">2016-09-13T16:32:12Z</dcterms:created>
  <dcterms:modified xsi:type="dcterms:W3CDTF">2019-04-12T14:32:42Z</dcterms:modified>
</cp:coreProperties>
</file>