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5"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66" d="100"/>
          <a:sy n="66" d="100"/>
        </p:scale>
        <p:origin x="142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AABEE70-57A9-46DF-8C05-E449B3DE4E00}"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67BA5-AD13-4299-A0C1-03A93EF8452B}" type="slidenum">
              <a:rPr lang="en-US" smtClean="0"/>
              <a:t>‹#›</a:t>
            </a:fld>
            <a:endParaRPr lang="en-US"/>
          </a:p>
        </p:txBody>
      </p:sp>
    </p:spTree>
    <p:extLst>
      <p:ext uri="{BB962C8B-B14F-4D97-AF65-F5344CB8AC3E}">
        <p14:creationId xmlns:p14="http://schemas.microsoft.com/office/powerpoint/2010/main" val="3718504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ABEE70-57A9-46DF-8C05-E449B3DE4E00}"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67BA5-AD13-4299-A0C1-03A93EF8452B}" type="slidenum">
              <a:rPr lang="en-US" smtClean="0"/>
              <a:t>‹#›</a:t>
            </a:fld>
            <a:endParaRPr lang="en-US"/>
          </a:p>
        </p:txBody>
      </p:sp>
    </p:spTree>
    <p:extLst>
      <p:ext uri="{BB962C8B-B14F-4D97-AF65-F5344CB8AC3E}">
        <p14:creationId xmlns:p14="http://schemas.microsoft.com/office/powerpoint/2010/main" val="2282188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ABEE70-57A9-46DF-8C05-E449B3DE4E00}"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67BA5-AD13-4299-A0C1-03A93EF8452B}" type="slidenum">
              <a:rPr lang="en-US" smtClean="0"/>
              <a:t>‹#›</a:t>
            </a:fld>
            <a:endParaRPr lang="en-US"/>
          </a:p>
        </p:txBody>
      </p:sp>
    </p:spTree>
    <p:extLst>
      <p:ext uri="{BB962C8B-B14F-4D97-AF65-F5344CB8AC3E}">
        <p14:creationId xmlns:p14="http://schemas.microsoft.com/office/powerpoint/2010/main" val="3364589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AABEE70-57A9-46DF-8C05-E449B3DE4E00}"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67BA5-AD13-4299-A0C1-03A93EF8452B}" type="slidenum">
              <a:rPr lang="en-US" smtClean="0"/>
              <a:t>‹#›</a:t>
            </a:fld>
            <a:endParaRPr lang="en-US"/>
          </a:p>
        </p:txBody>
      </p:sp>
    </p:spTree>
    <p:extLst>
      <p:ext uri="{BB962C8B-B14F-4D97-AF65-F5344CB8AC3E}">
        <p14:creationId xmlns:p14="http://schemas.microsoft.com/office/powerpoint/2010/main" val="1971302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ABEE70-57A9-46DF-8C05-E449B3DE4E00}"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367BA5-AD13-4299-A0C1-03A93EF8452B}" type="slidenum">
              <a:rPr lang="en-US" smtClean="0"/>
              <a:t>‹#›</a:t>
            </a:fld>
            <a:endParaRPr lang="en-US"/>
          </a:p>
        </p:txBody>
      </p:sp>
    </p:spTree>
    <p:extLst>
      <p:ext uri="{BB962C8B-B14F-4D97-AF65-F5344CB8AC3E}">
        <p14:creationId xmlns:p14="http://schemas.microsoft.com/office/powerpoint/2010/main" val="4143946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AABEE70-57A9-46DF-8C05-E449B3DE4E00}"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367BA5-AD13-4299-A0C1-03A93EF8452B}" type="slidenum">
              <a:rPr lang="en-US" smtClean="0"/>
              <a:t>‹#›</a:t>
            </a:fld>
            <a:endParaRPr lang="en-US"/>
          </a:p>
        </p:txBody>
      </p:sp>
    </p:spTree>
    <p:extLst>
      <p:ext uri="{BB962C8B-B14F-4D97-AF65-F5344CB8AC3E}">
        <p14:creationId xmlns:p14="http://schemas.microsoft.com/office/powerpoint/2010/main" val="503895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AABEE70-57A9-46DF-8C05-E449B3DE4E00}" type="datetimeFigureOut">
              <a:rPr lang="en-US" smtClean="0"/>
              <a:t>4/11/2019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367BA5-AD13-4299-A0C1-03A93EF8452B}" type="slidenum">
              <a:rPr lang="en-US" smtClean="0"/>
              <a:t>‹#›</a:t>
            </a:fld>
            <a:endParaRPr lang="en-US"/>
          </a:p>
        </p:txBody>
      </p:sp>
    </p:spTree>
    <p:extLst>
      <p:ext uri="{BB962C8B-B14F-4D97-AF65-F5344CB8AC3E}">
        <p14:creationId xmlns:p14="http://schemas.microsoft.com/office/powerpoint/2010/main" val="2462735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AABEE70-57A9-46DF-8C05-E449B3DE4E00}" type="datetimeFigureOut">
              <a:rPr lang="en-US" smtClean="0"/>
              <a:t>4/11/2019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367BA5-AD13-4299-A0C1-03A93EF8452B}" type="slidenum">
              <a:rPr lang="en-US" smtClean="0"/>
              <a:t>‹#›</a:t>
            </a:fld>
            <a:endParaRPr lang="en-US"/>
          </a:p>
        </p:txBody>
      </p:sp>
    </p:spTree>
    <p:extLst>
      <p:ext uri="{BB962C8B-B14F-4D97-AF65-F5344CB8AC3E}">
        <p14:creationId xmlns:p14="http://schemas.microsoft.com/office/powerpoint/2010/main" val="1320182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ABEE70-57A9-46DF-8C05-E449B3DE4E00}" type="datetimeFigureOut">
              <a:rPr lang="en-US" smtClean="0"/>
              <a:t>4/11/2019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367BA5-AD13-4299-A0C1-03A93EF8452B}" type="slidenum">
              <a:rPr lang="en-US" smtClean="0"/>
              <a:t>‹#›</a:t>
            </a:fld>
            <a:endParaRPr lang="en-US"/>
          </a:p>
        </p:txBody>
      </p:sp>
    </p:spTree>
    <p:extLst>
      <p:ext uri="{BB962C8B-B14F-4D97-AF65-F5344CB8AC3E}">
        <p14:creationId xmlns:p14="http://schemas.microsoft.com/office/powerpoint/2010/main" val="2818704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ABEE70-57A9-46DF-8C05-E449B3DE4E00}"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367BA5-AD13-4299-A0C1-03A93EF8452B}" type="slidenum">
              <a:rPr lang="en-US" smtClean="0"/>
              <a:t>‹#›</a:t>
            </a:fld>
            <a:endParaRPr lang="en-US"/>
          </a:p>
        </p:txBody>
      </p:sp>
    </p:spTree>
    <p:extLst>
      <p:ext uri="{BB962C8B-B14F-4D97-AF65-F5344CB8AC3E}">
        <p14:creationId xmlns:p14="http://schemas.microsoft.com/office/powerpoint/2010/main" val="2835187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ABEE70-57A9-46DF-8C05-E449B3DE4E00}"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367BA5-AD13-4299-A0C1-03A93EF8452B}" type="slidenum">
              <a:rPr lang="en-US" smtClean="0"/>
              <a:t>‹#›</a:t>
            </a:fld>
            <a:endParaRPr lang="en-US"/>
          </a:p>
        </p:txBody>
      </p:sp>
    </p:spTree>
    <p:extLst>
      <p:ext uri="{BB962C8B-B14F-4D97-AF65-F5344CB8AC3E}">
        <p14:creationId xmlns:p14="http://schemas.microsoft.com/office/powerpoint/2010/main" val="4147321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ABEE70-57A9-46DF-8C05-E449B3DE4E00}" type="datetimeFigureOut">
              <a:rPr lang="en-US" smtClean="0"/>
              <a:t>4/11/2019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367BA5-AD13-4299-A0C1-03A93EF8452B}" type="slidenum">
              <a:rPr lang="en-US" smtClean="0"/>
              <a:t>‹#›</a:t>
            </a:fld>
            <a:endParaRPr lang="en-US"/>
          </a:p>
        </p:txBody>
      </p:sp>
    </p:spTree>
    <p:extLst>
      <p:ext uri="{BB962C8B-B14F-4D97-AF65-F5344CB8AC3E}">
        <p14:creationId xmlns:p14="http://schemas.microsoft.com/office/powerpoint/2010/main" val="903764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t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creativecommons.org/licenses/by-nc-nd/4.0" TargetMode="External"/><Relationship Id="rId2" Type="http://schemas.openxmlformats.org/officeDocument/2006/relationships/hyperlink" Target="http://www.op-tec.org/"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t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t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7201"/>
            <a:ext cx="7772400" cy="1828799"/>
          </a:xfrm>
        </p:spPr>
        <p:txBody>
          <a:bodyPr>
            <a:noAutofit/>
          </a:bodyPr>
          <a:lstStyle/>
          <a:p>
            <a:r>
              <a:rPr lang="en-US" sz="4500" b="1" dirty="0" smtClean="0">
                <a:latin typeface="Arial" panose="020B0604020202020204" pitchFamily="34" charset="0"/>
                <a:cs typeface="Arial" panose="020B0604020202020204" pitchFamily="34" charset="0"/>
              </a:rPr>
              <a:t/>
            </a:r>
            <a:br>
              <a:rPr lang="en-US" sz="4500" b="1" dirty="0" smtClean="0">
                <a:latin typeface="Arial" panose="020B0604020202020204" pitchFamily="34" charset="0"/>
                <a:cs typeface="Arial" panose="020B0604020202020204" pitchFamily="34" charset="0"/>
              </a:rPr>
            </a:br>
            <a:r>
              <a:rPr lang="en-US" sz="4500" b="1" dirty="0">
                <a:latin typeface="Arial" panose="020B0604020202020204" pitchFamily="34" charset="0"/>
                <a:cs typeface="Arial" panose="020B0604020202020204" pitchFamily="34" charset="0"/>
              </a:rPr>
              <a:t/>
            </a:r>
            <a:br>
              <a:rPr lang="en-US" sz="4500" b="1" dirty="0">
                <a:latin typeface="Arial" panose="020B0604020202020204" pitchFamily="34" charset="0"/>
                <a:cs typeface="Arial" panose="020B0604020202020204" pitchFamily="34" charset="0"/>
              </a:rPr>
            </a:br>
            <a:r>
              <a:rPr lang="en-US" sz="4500" b="1" dirty="0" smtClean="0">
                <a:latin typeface="Arial" panose="020B0604020202020204" pitchFamily="34" charset="0"/>
                <a:cs typeface="Arial" panose="020B0604020202020204" pitchFamily="34" charset="0"/>
              </a:rPr>
              <a:t>Laser Output</a:t>
            </a:r>
            <a:br>
              <a:rPr lang="en-US" sz="4500" b="1" dirty="0" smtClean="0">
                <a:latin typeface="Arial" panose="020B0604020202020204" pitchFamily="34" charset="0"/>
                <a:cs typeface="Arial" panose="020B0604020202020204" pitchFamily="34" charset="0"/>
              </a:rPr>
            </a:br>
            <a:r>
              <a:rPr lang="en-US" sz="4500" b="1" dirty="0" smtClean="0">
                <a:latin typeface="Arial" panose="020B0604020202020204" pitchFamily="34" charset="0"/>
                <a:cs typeface="Arial" panose="020B0604020202020204" pitchFamily="34" charset="0"/>
              </a:rPr>
              <a:t>Characteristics</a:t>
            </a:r>
            <a:br>
              <a:rPr lang="en-US" sz="4500" b="1" dirty="0" smtClean="0">
                <a:latin typeface="Arial" panose="020B0604020202020204" pitchFamily="34" charset="0"/>
                <a:cs typeface="Arial" panose="020B0604020202020204" pitchFamily="34" charset="0"/>
              </a:rPr>
            </a:br>
            <a:endParaRPr lang="en-US" sz="4500" b="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609600" y="2362200"/>
            <a:ext cx="7848600" cy="4191000"/>
          </a:xfrm>
        </p:spPr>
        <p:txBody>
          <a:bodyPr>
            <a:normAutofit/>
          </a:bodyPr>
          <a:lstStyle/>
          <a:p>
            <a:endParaRPr lang="en-US" sz="2800" b="1" dirty="0" smtClean="0">
              <a:solidFill>
                <a:schemeClr val="tx1"/>
              </a:solidFill>
              <a:latin typeface="Arial" panose="020B0604020202020204" pitchFamily="34" charset="0"/>
              <a:cs typeface="Arial" panose="020B0604020202020204" pitchFamily="34" charset="0"/>
            </a:endParaRPr>
          </a:p>
          <a:p>
            <a:endParaRPr lang="en-US" sz="2800" b="1" dirty="0" smtClean="0">
              <a:solidFill>
                <a:schemeClr val="tx1"/>
              </a:solidFill>
              <a:latin typeface="Arial" panose="020B0604020202020204" pitchFamily="34" charset="0"/>
              <a:cs typeface="Arial" panose="020B0604020202020204" pitchFamily="34" charset="0"/>
            </a:endParaRPr>
          </a:p>
          <a:p>
            <a:r>
              <a:rPr lang="en-US" sz="2800" b="1" dirty="0" smtClean="0">
                <a:solidFill>
                  <a:schemeClr val="tx1"/>
                </a:solidFill>
                <a:latin typeface="Arial" panose="020B0604020202020204" pitchFamily="34" charset="0"/>
                <a:cs typeface="Arial" panose="020B0604020202020204" pitchFamily="34" charset="0"/>
              </a:rPr>
              <a:t>Module 2-2</a:t>
            </a:r>
          </a:p>
          <a:p>
            <a:r>
              <a:rPr lang="en-US" sz="2800" b="1" dirty="0" smtClean="0">
                <a:solidFill>
                  <a:schemeClr val="tx1"/>
                </a:solidFill>
                <a:latin typeface="Arial" panose="020B0604020202020204" pitchFamily="34" charset="0"/>
                <a:cs typeface="Arial" panose="020B0604020202020204" pitchFamily="34" charset="0"/>
              </a:rPr>
              <a:t>Of</a:t>
            </a:r>
          </a:p>
          <a:p>
            <a:r>
              <a:rPr lang="en-US" sz="2800" b="1" dirty="0" smtClean="0">
                <a:solidFill>
                  <a:schemeClr val="tx1"/>
                </a:solidFill>
                <a:latin typeface="Arial" panose="020B0604020202020204" pitchFamily="34" charset="0"/>
                <a:cs typeface="Arial" panose="020B0604020202020204" pitchFamily="34" charset="0"/>
              </a:rPr>
              <a:t>Course 2, </a:t>
            </a:r>
            <a:r>
              <a:rPr lang="en-US" sz="2800" b="1" i="1" dirty="0" smtClean="0">
                <a:solidFill>
                  <a:schemeClr val="tx1"/>
                </a:solidFill>
                <a:latin typeface="Arial" panose="020B0604020202020204" pitchFamily="34" charset="0"/>
                <a:cs typeface="Arial" panose="020B0604020202020204" pitchFamily="34" charset="0"/>
              </a:rPr>
              <a:t>Laser Systems and Applications</a:t>
            </a:r>
          </a:p>
          <a:p>
            <a:r>
              <a:rPr lang="en-US" sz="2800" b="1" i="1" smtClean="0">
                <a:solidFill>
                  <a:schemeClr val="tx1"/>
                </a:solidFill>
                <a:latin typeface="Arial" panose="020B0604020202020204" pitchFamily="34" charset="0"/>
                <a:cs typeface="Arial" panose="020B0604020202020204" pitchFamily="34" charset="0"/>
              </a:rPr>
              <a:t>2</a:t>
            </a:r>
            <a:r>
              <a:rPr lang="en-US" sz="2800" b="1" i="1" baseline="30000" smtClean="0">
                <a:solidFill>
                  <a:schemeClr val="tx1"/>
                </a:solidFill>
                <a:latin typeface="Arial" panose="020B0604020202020204" pitchFamily="34" charset="0"/>
                <a:cs typeface="Arial" panose="020B0604020202020204" pitchFamily="34" charset="0"/>
              </a:rPr>
              <a:t>nd</a:t>
            </a:r>
            <a:r>
              <a:rPr lang="en-US" sz="2800" b="1" i="1" smtClean="0">
                <a:solidFill>
                  <a:schemeClr val="tx1"/>
                </a:solidFill>
                <a:latin typeface="Arial" panose="020B0604020202020204" pitchFamily="34" charset="0"/>
                <a:cs typeface="Arial" panose="020B0604020202020204" pitchFamily="34" charset="0"/>
              </a:rPr>
              <a:t> Edition</a:t>
            </a:r>
            <a:endParaRPr lang="en-US" sz="2800" b="1" i="1" dirty="0" smtClean="0">
              <a:solidFill>
                <a:schemeClr val="tx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0368" y="5629605"/>
            <a:ext cx="2874992" cy="89534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008" y="5606278"/>
            <a:ext cx="990717" cy="996685"/>
          </a:xfrm>
          <a:prstGeom prst="rect">
            <a:avLst/>
          </a:prstGeom>
        </p:spPr>
      </p:pic>
      <p:cxnSp>
        <p:nvCxnSpPr>
          <p:cNvPr id="9" name="Straight Connector 8"/>
          <p:cNvCxnSpPr/>
          <p:nvPr/>
        </p:nvCxnSpPr>
        <p:spPr>
          <a:xfrm>
            <a:off x="3383293" y="3063244"/>
            <a:ext cx="22859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939508" y="6421308"/>
            <a:ext cx="1336713" cy="307777"/>
          </a:xfrm>
          <a:prstGeom prst="rect">
            <a:avLst/>
          </a:prstGeom>
          <a:noFill/>
        </p:spPr>
        <p:txBody>
          <a:bodyPr wrap="none" rtlCol="0">
            <a:spAutoFit/>
          </a:bodyPr>
          <a:lstStyle/>
          <a:p>
            <a:r>
              <a:rPr lang="en-US" sz="1400" dirty="0" smtClean="0">
                <a:latin typeface="Times New Roman" panose="02020603050405020304" pitchFamily="18" charset="0"/>
                <a:cs typeface="Times New Roman" panose="02020603050405020304" pitchFamily="18" charset="0"/>
              </a:rPr>
              <a:t>www.op-tec.org</a:t>
            </a:r>
            <a:endParaRPr 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98984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229600" cy="1143000"/>
          </a:xfrm>
        </p:spPr>
        <p:txBody>
          <a:bodyPr>
            <a:normAutofit/>
          </a:bodyPr>
          <a:lstStyle/>
          <a:p>
            <a:pPr algn="l"/>
            <a:r>
              <a:rPr lang="en-US" sz="2400" b="1" dirty="0" smtClean="0">
                <a:latin typeface="Arial" panose="020B0604020202020204" pitchFamily="34" charset="0"/>
                <a:cs typeface="Arial" panose="020B0604020202020204" pitchFamily="34" charset="0"/>
              </a:rPr>
              <a:t>Figure 2-8 </a:t>
            </a:r>
            <a:r>
              <a:rPr lang="en-US" sz="2400" i="1" dirty="0" smtClean="0">
                <a:latin typeface="Times New Roman" panose="02020603050405020304" pitchFamily="18" charset="0"/>
                <a:cs typeface="Times New Roman" panose="02020603050405020304" pitchFamily="18" charset="0"/>
              </a:rPr>
              <a:t>Average power and pulse repetition time of a pulse in a pulse train</a:t>
            </a: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321700"/>
            <a:ext cx="8778240" cy="3021700"/>
          </a:xfrm>
        </p:spPr>
      </p:pic>
    </p:spTree>
    <p:extLst>
      <p:ext uri="{BB962C8B-B14F-4D97-AF65-F5344CB8AC3E}">
        <p14:creationId xmlns:p14="http://schemas.microsoft.com/office/powerpoint/2010/main" val="40529227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457200" y="5029200"/>
                <a:ext cx="8229600" cy="1143000"/>
              </a:xfrm>
            </p:spPr>
            <p:txBody>
              <a:bodyPr>
                <a:normAutofit fontScale="90000"/>
              </a:bodyPr>
              <a:lstStyle/>
              <a:p>
                <a:pPr algn="l"/>
                <a:r>
                  <a:rPr lang="en-US" sz="2700" b="1" dirty="0" smtClean="0">
                    <a:latin typeface="Arial" panose="020B0604020202020204" pitchFamily="34" charset="0"/>
                    <a:cs typeface="Arial" panose="020B0604020202020204" pitchFamily="34" charset="0"/>
                  </a:rPr>
                  <a:t>Figure 2-9 </a:t>
                </a:r>
                <a:r>
                  <a:rPr lang="en-US" sz="2700" i="1" dirty="0" err="1" smtClean="0">
                    <a:latin typeface="Times New Roman" panose="02020603050405020304" pitchFamily="18" charset="0"/>
                    <a:cs typeface="Times New Roman" panose="02020603050405020304" pitchFamily="18" charset="0"/>
                  </a:rPr>
                  <a:t>Detectivity</a:t>
                </a:r>
                <a:r>
                  <a:rPr lang="en-US" sz="2700" i="1" dirty="0" smtClean="0">
                    <a:latin typeface="Times New Roman" panose="02020603050405020304" pitchFamily="18" charset="0"/>
                    <a:cs typeface="Times New Roman" panose="02020603050405020304" pitchFamily="18" charset="0"/>
                  </a:rPr>
                  <a:t> of photoconductive detectors as a function of wavelength 1. PbS,77K.  2. </a:t>
                </a:r>
                <a:r>
                  <a:rPr lang="en-US" sz="2700" i="1" dirty="0" err="1" smtClean="0">
                    <a:latin typeface="Times New Roman" panose="02020603050405020304" pitchFamily="18" charset="0"/>
                    <a:cs typeface="Times New Roman" panose="02020603050405020304" pitchFamily="18" charset="0"/>
                  </a:rPr>
                  <a:t>InSb</a:t>
                </a:r>
                <a:r>
                  <a:rPr lang="en-US" sz="2700" i="1" dirty="0" smtClean="0">
                    <a:latin typeface="Times New Roman" panose="02020603050405020304" pitchFamily="18" charset="0"/>
                    <a:cs typeface="Times New Roman" panose="02020603050405020304" pitchFamily="18" charset="0"/>
                  </a:rPr>
                  <a:t>, 77K.  3. </a:t>
                </a:r>
                <a:r>
                  <a:rPr lang="en-US" sz="2700" i="1" dirty="0" err="1" smtClean="0">
                    <a:latin typeface="Times New Roman" panose="02020603050405020304" pitchFamily="18" charset="0"/>
                    <a:cs typeface="Times New Roman" panose="02020603050405020304" pitchFamily="18" charset="0"/>
                  </a:rPr>
                  <a:t>PbSe</a:t>
                </a:r>
                <a:r>
                  <a:rPr lang="en-US" sz="2700" i="1" dirty="0" smtClean="0">
                    <a:latin typeface="Times New Roman" panose="02020603050405020304" pitchFamily="18" charset="0"/>
                    <a:cs typeface="Times New Roman" panose="02020603050405020304" pitchFamily="18" charset="0"/>
                  </a:rPr>
                  <a:t>, 77K. </a:t>
                </a:r>
                <a:br>
                  <a:rPr lang="en-US" sz="2700" i="1" dirty="0" smtClean="0">
                    <a:latin typeface="Times New Roman" panose="02020603050405020304" pitchFamily="18" charset="0"/>
                    <a:cs typeface="Times New Roman" panose="02020603050405020304" pitchFamily="18" charset="0"/>
                  </a:rPr>
                </a:br>
                <a:r>
                  <a:rPr lang="en-US" sz="2700" i="1" dirty="0" smtClean="0">
                    <a:latin typeface="Times New Roman" panose="02020603050405020304" pitchFamily="18" charset="0"/>
                    <a:cs typeface="Times New Roman" panose="02020603050405020304" pitchFamily="18" charset="0"/>
                  </a:rPr>
                  <a:t>4. </a:t>
                </a:r>
                <a14:m>
                  <m:oMath xmlns:m="http://schemas.openxmlformats.org/officeDocument/2006/math">
                    <m:sSub>
                      <m:sSubPr>
                        <m:ctrlPr>
                          <a:rPr lang="en-US" sz="2700" i="1" smtClean="0">
                            <a:latin typeface="Cambria Math" panose="02040503050406030204" pitchFamily="18" charset="0"/>
                            <a:cs typeface="Times New Roman" panose="02020603050405020304" pitchFamily="18" charset="0"/>
                          </a:rPr>
                        </m:ctrlPr>
                      </m:sSubPr>
                      <m:e>
                        <m:r>
                          <a:rPr lang="en-US" sz="2700" b="0" i="1" smtClean="0">
                            <a:latin typeface="Cambria Math"/>
                            <a:cs typeface="Times New Roman" panose="02020603050405020304" pitchFamily="18" charset="0"/>
                          </a:rPr>
                          <m:t>𝐻𝑔</m:t>
                        </m:r>
                      </m:e>
                      <m:sub>
                        <m:r>
                          <a:rPr lang="en-US" sz="2700" b="0" i="1" smtClean="0">
                            <a:latin typeface="Cambria Math"/>
                            <a:cs typeface="Times New Roman" panose="02020603050405020304" pitchFamily="18" charset="0"/>
                          </a:rPr>
                          <m:t>0.8</m:t>
                        </m:r>
                      </m:sub>
                    </m:sSub>
                    <m:sSub>
                      <m:sSubPr>
                        <m:ctrlPr>
                          <a:rPr lang="en-US" sz="2700" i="1" dirty="0" smtClean="0">
                            <a:latin typeface="Cambria Math" panose="02040503050406030204" pitchFamily="18" charset="0"/>
                            <a:cs typeface="Times New Roman" panose="02020603050405020304" pitchFamily="18" charset="0"/>
                          </a:rPr>
                        </m:ctrlPr>
                      </m:sSubPr>
                      <m:e>
                        <m:r>
                          <a:rPr lang="en-US" sz="2700" b="0" i="1" dirty="0" smtClean="0">
                            <a:latin typeface="Cambria Math"/>
                            <a:cs typeface="Times New Roman" panose="02020603050405020304" pitchFamily="18" charset="0"/>
                          </a:rPr>
                          <m:t>𝐶𝑑</m:t>
                        </m:r>
                      </m:e>
                      <m:sub>
                        <m:r>
                          <a:rPr lang="en-US" sz="2700" b="0" i="1" dirty="0" smtClean="0">
                            <a:latin typeface="Cambria Math"/>
                            <a:cs typeface="Times New Roman" panose="02020603050405020304" pitchFamily="18" charset="0"/>
                          </a:rPr>
                          <m:t>0.2</m:t>
                        </m:r>
                      </m:sub>
                    </m:sSub>
                  </m:oMath>
                </a14:m>
                <a:r>
                  <a:rPr lang="en-US" sz="2700" i="1" dirty="0" err="1" smtClean="0">
                    <a:latin typeface="Times New Roman" panose="02020603050405020304" pitchFamily="18" charset="0"/>
                    <a:cs typeface="Times New Roman" panose="02020603050405020304" pitchFamily="18" charset="0"/>
                  </a:rPr>
                  <a:t>Te</a:t>
                </a:r>
                <a:r>
                  <a:rPr lang="en-US" sz="2700" i="1" dirty="0" smtClean="0">
                    <a:latin typeface="Times New Roman" panose="02020603050405020304" pitchFamily="18" charset="0"/>
                    <a:cs typeface="Times New Roman" panose="02020603050405020304" pitchFamily="18" charset="0"/>
                  </a:rPr>
                  <a:t>, 77K.  5. </a:t>
                </a:r>
                <a:r>
                  <a:rPr lang="en-US" sz="2700" i="1" dirty="0" err="1" smtClean="0">
                    <a:latin typeface="Times New Roman" panose="02020603050405020304" pitchFamily="18" charset="0"/>
                    <a:cs typeface="Times New Roman" panose="02020603050405020304" pitchFamily="18" charset="0"/>
                  </a:rPr>
                  <a:t>Ge:Cu</a:t>
                </a:r>
                <a:r>
                  <a:rPr lang="en-US" sz="2700" i="1" dirty="0" smtClean="0">
                    <a:latin typeface="Times New Roman" panose="02020603050405020304" pitchFamily="18" charset="0"/>
                    <a:cs typeface="Times New Roman" panose="02020603050405020304" pitchFamily="18" charset="0"/>
                  </a:rPr>
                  <a:t>, 4K.  </a:t>
                </a:r>
                <a:endParaRPr lang="en-US" sz="2700" b="1" dirty="0">
                  <a:latin typeface="Arial" panose="020B0604020202020204" pitchFamily="34" charset="0"/>
                  <a:cs typeface="Arial" panose="020B0604020202020204" pitchFamily="34"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457200" y="5029200"/>
                <a:ext cx="8229600" cy="1143000"/>
              </a:xfrm>
              <a:blipFill rotWithShape="1">
                <a:blip r:embed="rId2"/>
                <a:stretch>
                  <a:fillRect l="-1111" t="-6383" b="-13830"/>
                </a:stretch>
              </a:blipFill>
            </p:spPr>
            <p:txBody>
              <a:bodyPr/>
              <a:lstStyle/>
              <a:p>
                <a:r>
                  <a:rPr lang="en-US">
                    <a:noFill/>
                  </a:rPr>
                  <a:t> </a:t>
                </a:r>
              </a:p>
            </p:txBody>
          </p:sp>
        </mc:Fallback>
      </mc:AlternateContent>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43200" y="152400"/>
            <a:ext cx="3657600" cy="4847961"/>
          </a:xfrm>
        </p:spPr>
      </p:pic>
    </p:spTree>
    <p:extLst>
      <p:ext uri="{BB962C8B-B14F-4D97-AF65-F5344CB8AC3E}">
        <p14:creationId xmlns:p14="http://schemas.microsoft.com/office/powerpoint/2010/main" val="27284128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229600" cy="1143000"/>
          </a:xfrm>
        </p:spPr>
        <p:txBody>
          <a:bodyPr>
            <a:normAutofit/>
          </a:bodyPr>
          <a:lstStyle/>
          <a:p>
            <a:r>
              <a:rPr lang="en-US" sz="2400" b="1" dirty="0" smtClean="0">
                <a:latin typeface="Arial" panose="020B0604020202020204" pitchFamily="34" charset="0"/>
                <a:cs typeface="Arial" panose="020B0604020202020204" pitchFamily="34" charset="0"/>
              </a:rPr>
              <a:t>Figure 2-10 </a:t>
            </a:r>
            <a:r>
              <a:rPr lang="en-US" sz="2400" i="1" dirty="0" smtClean="0">
                <a:latin typeface="Times New Roman" panose="02020603050405020304" pitchFamily="18" charset="0"/>
                <a:cs typeface="Times New Roman" panose="02020603050405020304" pitchFamily="18" charset="0"/>
              </a:rPr>
              <a:t>Cross section of PIN diode</a:t>
            </a:r>
            <a:br>
              <a:rPr lang="en-US" sz="2400" i="1" dirty="0" smtClean="0">
                <a:latin typeface="Times New Roman" panose="02020603050405020304" pitchFamily="18" charset="0"/>
                <a:cs typeface="Times New Roman" panose="02020603050405020304" pitchFamily="18" charset="0"/>
              </a:rPr>
            </a:b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228600"/>
            <a:ext cx="8778240" cy="4683353"/>
          </a:xfrm>
        </p:spPr>
      </p:pic>
    </p:spTree>
    <p:extLst>
      <p:ext uri="{BB962C8B-B14F-4D97-AF65-F5344CB8AC3E}">
        <p14:creationId xmlns:p14="http://schemas.microsoft.com/office/powerpoint/2010/main" val="26132509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229600" cy="1143000"/>
          </a:xfrm>
        </p:spPr>
        <p:txBody>
          <a:bodyPr>
            <a:normAutofit/>
          </a:bodyPr>
          <a:lstStyle/>
          <a:p>
            <a:r>
              <a:rPr lang="en-US" sz="2400" b="1" dirty="0" smtClean="0">
                <a:latin typeface="Arial" panose="020B0604020202020204" pitchFamily="34" charset="0"/>
                <a:cs typeface="Arial" panose="020B0604020202020204" pitchFamily="34" charset="0"/>
              </a:rPr>
              <a:t>Figure 2-11 </a:t>
            </a:r>
            <a:r>
              <a:rPr lang="en-US" sz="2400" i="1" dirty="0" smtClean="0">
                <a:latin typeface="Times New Roman" panose="02020603050405020304" pitchFamily="18" charset="0"/>
                <a:cs typeface="Times New Roman" panose="02020603050405020304" pitchFamily="18" charset="0"/>
              </a:rPr>
              <a:t>Spectral responsivity of PIN photodiodes</a:t>
            </a:r>
            <a:br>
              <a:rPr lang="en-US" sz="2400" i="1" dirty="0" smtClean="0">
                <a:latin typeface="Times New Roman" panose="02020603050405020304" pitchFamily="18" charset="0"/>
                <a:cs typeface="Times New Roman" panose="02020603050405020304" pitchFamily="18" charset="0"/>
              </a:rPr>
            </a:b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8400" y="76200"/>
            <a:ext cx="4206240" cy="5066713"/>
          </a:xfrm>
        </p:spPr>
      </p:pic>
    </p:spTree>
    <p:extLst>
      <p:ext uri="{BB962C8B-B14F-4D97-AF65-F5344CB8AC3E}">
        <p14:creationId xmlns:p14="http://schemas.microsoft.com/office/powerpoint/2010/main" val="39958279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229600" cy="1143000"/>
          </a:xfrm>
        </p:spPr>
        <p:txBody>
          <a:bodyPr>
            <a:normAutofit/>
          </a:bodyPr>
          <a:lstStyle/>
          <a:p>
            <a:r>
              <a:rPr lang="en-US" sz="2400" b="1" dirty="0" smtClean="0">
                <a:latin typeface="Arial" panose="020B0604020202020204" pitchFamily="34" charset="0"/>
                <a:cs typeface="Arial" panose="020B0604020202020204" pitchFamily="34" charset="0"/>
              </a:rPr>
              <a:t>Figure 2-12 </a:t>
            </a:r>
            <a:r>
              <a:rPr lang="en-US" sz="2400" i="1" dirty="0" smtClean="0">
                <a:latin typeface="Times New Roman" panose="02020603050405020304" pitchFamily="18" charset="0"/>
                <a:cs typeface="Times New Roman" panose="02020603050405020304" pitchFamily="18" charset="0"/>
              </a:rPr>
              <a:t>Basic vacuum photodiode</a:t>
            </a:r>
            <a:br>
              <a:rPr lang="en-US" sz="2400" i="1" dirty="0" smtClean="0">
                <a:latin typeface="Times New Roman" panose="02020603050405020304" pitchFamily="18" charset="0"/>
                <a:cs typeface="Times New Roman" panose="02020603050405020304" pitchFamily="18" charset="0"/>
              </a:rPr>
            </a:b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 y="1066800"/>
            <a:ext cx="8778240" cy="3561198"/>
          </a:xfrm>
        </p:spPr>
      </p:pic>
    </p:spTree>
    <p:extLst>
      <p:ext uri="{BB962C8B-B14F-4D97-AF65-F5344CB8AC3E}">
        <p14:creationId xmlns:p14="http://schemas.microsoft.com/office/powerpoint/2010/main" val="5698900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143000"/>
          </a:xfrm>
        </p:spPr>
        <p:txBody>
          <a:bodyPr>
            <a:normAutofit/>
          </a:bodyPr>
          <a:lstStyle/>
          <a:p>
            <a:r>
              <a:rPr lang="en-US" sz="2400" b="1" dirty="0" smtClean="0">
                <a:latin typeface="Arial" panose="020B0604020202020204" pitchFamily="34" charset="0"/>
                <a:cs typeface="Arial" panose="020B0604020202020204" pitchFamily="34" charset="0"/>
              </a:rPr>
              <a:t>Figure 2-13 </a:t>
            </a:r>
            <a:r>
              <a:rPr lang="en-US" sz="2400" i="1" dirty="0" smtClean="0">
                <a:latin typeface="Times New Roman" panose="02020603050405020304" pitchFamily="18" charset="0"/>
                <a:cs typeface="Times New Roman" panose="02020603050405020304" pitchFamily="18" charset="0"/>
              </a:rPr>
              <a:t>Photomultiplier structure</a:t>
            </a:r>
            <a:br>
              <a:rPr lang="en-US" sz="2400" i="1" dirty="0" smtClean="0">
                <a:latin typeface="Times New Roman" panose="02020603050405020304" pitchFamily="18" charset="0"/>
                <a:cs typeface="Times New Roman" panose="02020603050405020304" pitchFamily="18" charset="0"/>
              </a:rPr>
            </a:b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67000" y="195248"/>
            <a:ext cx="3749040" cy="5062552"/>
          </a:xfrm>
        </p:spPr>
      </p:pic>
    </p:spTree>
    <p:extLst>
      <p:ext uri="{BB962C8B-B14F-4D97-AF65-F5344CB8AC3E}">
        <p14:creationId xmlns:p14="http://schemas.microsoft.com/office/powerpoint/2010/main" val="25876947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7800"/>
            <a:ext cx="8229600" cy="1143000"/>
          </a:xfrm>
        </p:spPr>
        <p:txBody>
          <a:bodyPr>
            <a:normAutofit/>
          </a:bodyPr>
          <a:lstStyle/>
          <a:p>
            <a:r>
              <a:rPr lang="en-US" sz="2400" b="1" dirty="0" smtClean="0">
                <a:latin typeface="Arial" panose="020B0604020202020204" pitchFamily="34" charset="0"/>
                <a:cs typeface="Arial" panose="020B0604020202020204" pitchFamily="34" charset="0"/>
              </a:rPr>
              <a:t>Figure 2-14 </a:t>
            </a:r>
            <a:r>
              <a:rPr lang="en-US" sz="2400" i="1" dirty="0" smtClean="0">
                <a:latin typeface="Times New Roman" panose="02020603050405020304" pitchFamily="18" charset="0"/>
                <a:cs typeface="Times New Roman" panose="02020603050405020304" pitchFamily="18" charset="0"/>
              </a:rPr>
              <a:t>Photomultiplier tube in principle</a:t>
            </a:r>
            <a:br>
              <a:rPr lang="en-US" sz="2400" i="1" dirty="0" smtClean="0">
                <a:latin typeface="Times New Roman" panose="02020603050405020304" pitchFamily="18" charset="0"/>
                <a:cs typeface="Times New Roman" panose="02020603050405020304" pitchFamily="18" charset="0"/>
              </a:rPr>
            </a:b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65120" y="76200"/>
            <a:ext cx="3383280" cy="5317204"/>
          </a:xfrm>
        </p:spPr>
      </p:pic>
    </p:spTree>
    <p:extLst>
      <p:ext uri="{BB962C8B-B14F-4D97-AF65-F5344CB8AC3E}">
        <p14:creationId xmlns:p14="http://schemas.microsoft.com/office/powerpoint/2010/main" val="13092785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229600" cy="1143000"/>
          </a:xfrm>
        </p:spPr>
        <p:txBody>
          <a:bodyPr>
            <a:normAutofit/>
          </a:bodyPr>
          <a:lstStyle/>
          <a:p>
            <a:r>
              <a:rPr lang="en-US" sz="2400" b="1" dirty="0" smtClean="0">
                <a:latin typeface="Arial" panose="020B0604020202020204" pitchFamily="34" charset="0"/>
                <a:cs typeface="Arial" panose="020B0604020202020204" pitchFamily="34" charset="0"/>
              </a:rPr>
              <a:t>Figure 2-15 </a:t>
            </a:r>
            <a:r>
              <a:rPr lang="en-US" sz="2400" i="1" dirty="0" smtClean="0">
                <a:latin typeface="Times New Roman" panose="02020603050405020304" pitchFamily="18" charset="0"/>
                <a:cs typeface="Times New Roman" panose="02020603050405020304" pitchFamily="18" charset="0"/>
              </a:rPr>
              <a:t>Basic construction of a pyroelectric detector</a:t>
            </a:r>
            <a:br>
              <a:rPr lang="en-US" sz="2400" i="1" dirty="0" smtClean="0">
                <a:latin typeface="Times New Roman" panose="02020603050405020304" pitchFamily="18" charset="0"/>
                <a:cs typeface="Times New Roman" panose="02020603050405020304" pitchFamily="18" charset="0"/>
              </a:rPr>
            </a:b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381000"/>
            <a:ext cx="8778240" cy="4667138"/>
          </a:xfrm>
        </p:spPr>
      </p:pic>
    </p:spTree>
    <p:extLst>
      <p:ext uri="{BB962C8B-B14F-4D97-AF65-F5344CB8AC3E}">
        <p14:creationId xmlns:p14="http://schemas.microsoft.com/office/powerpoint/2010/main" val="7888900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229600" cy="1143000"/>
          </a:xfrm>
        </p:spPr>
        <p:txBody>
          <a:bodyPr>
            <a:normAutofit/>
          </a:bodyPr>
          <a:lstStyle/>
          <a:p>
            <a:r>
              <a:rPr lang="en-US" sz="2400" b="1" dirty="0" smtClean="0">
                <a:latin typeface="Arial" panose="020B0604020202020204" pitchFamily="34" charset="0"/>
                <a:cs typeface="Arial" panose="020B0604020202020204" pitchFamily="34" charset="0"/>
              </a:rPr>
              <a:t>Figure 2-16 </a:t>
            </a:r>
            <a:r>
              <a:rPr lang="en-US" sz="2400" i="1" dirty="0" smtClean="0">
                <a:latin typeface="Times New Roman" panose="02020603050405020304" pitchFamily="18" charset="0"/>
                <a:cs typeface="Times New Roman" panose="02020603050405020304" pitchFamily="18" charset="0"/>
              </a:rPr>
              <a:t>A thermocouple</a:t>
            </a:r>
            <a:br>
              <a:rPr lang="en-US" sz="2400" i="1" dirty="0" smtClean="0">
                <a:latin typeface="Times New Roman" panose="02020603050405020304" pitchFamily="18" charset="0"/>
                <a:cs typeface="Times New Roman" panose="02020603050405020304" pitchFamily="18" charset="0"/>
              </a:rPr>
            </a:b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143000"/>
            <a:ext cx="8778240" cy="3549330"/>
          </a:xfrm>
        </p:spPr>
      </p:pic>
    </p:spTree>
    <p:extLst>
      <p:ext uri="{BB962C8B-B14F-4D97-AF65-F5344CB8AC3E}">
        <p14:creationId xmlns:p14="http://schemas.microsoft.com/office/powerpoint/2010/main" val="483053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229600" cy="1143000"/>
          </a:xfrm>
        </p:spPr>
        <p:txBody>
          <a:bodyPr>
            <a:normAutofit/>
          </a:bodyPr>
          <a:lstStyle/>
          <a:p>
            <a:r>
              <a:rPr lang="en-US" sz="2400" b="1" dirty="0" smtClean="0">
                <a:latin typeface="Arial" panose="020B0604020202020204" pitchFamily="34" charset="0"/>
                <a:cs typeface="Arial" panose="020B0604020202020204" pitchFamily="34" charset="0"/>
              </a:rPr>
              <a:t>Figure 2-17 </a:t>
            </a:r>
            <a:r>
              <a:rPr lang="en-US" sz="2400" i="1" dirty="0" smtClean="0">
                <a:latin typeface="Times New Roman" panose="02020603050405020304" pitchFamily="18" charset="0"/>
                <a:cs typeface="Times New Roman" panose="02020603050405020304" pitchFamily="18" charset="0"/>
              </a:rPr>
              <a:t>Thermopile for CW power measurement</a:t>
            </a: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152400"/>
            <a:ext cx="6949440" cy="5168822"/>
          </a:xfrm>
        </p:spPr>
      </p:pic>
    </p:spTree>
    <p:extLst>
      <p:ext uri="{BB962C8B-B14F-4D97-AF65-F5344CB8AC3E}">
        <p14:creationId xmlns:p14="http://schemas.microsoft.com/office/powerpoint/2010/main" val="34233789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AF25709-6BDC-402F-9B62-767E4BC287C0}" type="slidenum">
              <a:rPr lang="en-US" smtClean="0"/>
              <a:t>2</a:t>
            </a:fld>
            <a:endParaRPr lang="en-US"/>
          </a:p>
        </p:txBody>
      </p:sp>
      <p:sp>
        <p:nvSpPr>
          <p:cNvPr id="3" name="Rectangle 2"/>
          <p:cNvSpPr/>
          <p:nvPr/>
        </p:nvSpPr>
        <p:spPr>
          <a:xfrm>
            <a:off x="914400" y="689550"/>
            <a:ext cx="7315120" cy="433965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2018 University of Central Florida</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hangingPunct="0">
              <a:spcAft>
                <a:spcPts val="600"/>
              </a:spcAft>
            </a:pPr>
            <a:r>
              <a:rPr lang="en-US" sz="1400" dirty="0">
                <a:solidFill>
                  <a:srgbClr val="000000"/>
                </a:solidFill>
                <a:latin typeface="Times New Roman" panose="020206030504050203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r>
              <a:rPr lang="en-US"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This text was developed by the National Center for Optics and Photonics Education (OP-TEC), University of Central Florida, under NSF ATE grant 1303732. Any opinions, findings, and conclusions or recommendations expressed in this material are those of the author(s) and do not necessarily reflect the views of the National Science Foundation.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hangingPunct="0">
              <a:spcAft>
                <a:spcPts val="600"/>
              </a:spcAft>
            </a:pPr>
            <a:r>
              <a:rPr lang="en-US" sz="1400" dirty="0">
                <a:solidFill>
                  <a:srgbClr val="000000"/>
                </a:solidFill>
                <a:latin typeface="Times New Roman" panose="020206030504050203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Published and distributed by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OP-TEC</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University of Central Florida</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2"/>
              </a:rPr>
              <a:t>http://www.op-tec.org</a:t>
            </a:r>
            <a:r>
              <a:rPr lang="en-US" sz="1400" dirty="0">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latin typeface="Times New Roman" panose="02020603050405020304" pitchFamily="18" charset="0"/>
                <a:ea typeface="Calibri" panose="020F0502020204030204" pitchFamily="34" charset="0"/>
                <a:cs typeface="Times New Roman" panose="02020603050405020304" pitchFamily="18" charset="0"/>
              </a:rPr>
              <a:t> </a:t>
            </a:r>
            <a:r>
              <a:rPr lang="en-US" sz="1400" dirty="0">
                <a:solidFill>
                  <a:srgbClr val="000000"/>
                </a:solidFill>
                <a:latin typeface="Times New Roman" panose="020206030504050203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r>
              <a:rPr lang="en-US" sz="1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Permission to copy and distribute</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r>
            <a:b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This work is licensed under the Creative Commons Attribution-</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NonCommercial</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14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NoDerivatives</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4.0 International License.</a:t>
            </a:r>
            <a:r>
              <a:rPr lang="en-US" sz="14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 </a:t>
            </a:r>
            <a:r>
              <a:rPr lang="en-US" sz="1400" u="sng" dirty="0">
                <a:solidFill>
                  <a:srgbClr val="1155CC"/>
                </a:solidFill>
                <a:latin typeface="Times New Roman" panose="02020603050405020304" pitchFamily="18" charset="0"/>
                <a:ea typeface="Calibri" panose="020F0502020204030204" pitchFamily="34" charset="0"/>
                <a:cs typeface="Times New Roman" panose="02020603050405020304" pitchFamily="18" charset="0"/>
                <a:hlinkClick r:id="rId3"/>
              </a:rPr>
              <a:t>http://creativecommons.org/licenses/by-nc-nd/4.0</a:t>
            </a:r>
            <a:r>
              <a:rPr lang="en-US" sz="1400" dirty="0">
                <a:solidFill>
                  <a:srgbClr val="1F497D"/>
                </a:solidFill>
                <a:latin typeface="Times New Roman" panose="02020603050405020304" pitchFamily="18" charset="0"/>
                <a:ea typeface="Calibri" panose="020F0502020204030204" pitchFamily="34" charset="0"/>
                <a:cs typeface="Times New Roman" panose="02020603050405020304" pitchFamily="18" charset="0"/>
              </a:rPr>
              <a:t>.  </a:t>
            </a:r>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Individuals and organizations may copy and distribute this material for non-commercial purposes. Appropriate credit to the University of Central Florida &amp; the National Science Foundation shall be displayed, by retaining the statements on this page.</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r>
              <a:rPr lang="en-US"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60569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229600" cy="1143000"/>
          </a:xfrm>
        </p:spPr>
        <p:txBody>
          <a:bodyPr>
            <a:normAutofit/>
          </a:bodyPr>
          <a:lstStyle/>
          <a:p>
            <a:r>
              <a:rPr lang="en-US" sz="2400" b="1" dirty="0" smtClean="0">
                <a:latin typeface="Arial" panose="020B0604020202020204" pitchFamily="34" charset="0"/>
                <a:cs typeface="Arial" panose="020B0604020202020204" pitchFamily="34" charset="0"/>
              </a:rPr>
              <a:t>Figure 2-18 </a:t>
            </a:r>
            <a:r>
              <a:rPr lang="en-US" sz="2400" i="1" dirty="0" smtClean="0">
                <a:latin typeface="Times New Roman" panose="02020603050405020304" pitchFamily="18" charset="0"/>
                <a:cs typeface="Times New Roman" panose="02020603050405020304" pitchFamily="18" charset="0"/>
              </a:rPr>
              <a:t>Basic components of an optical power meter</a:t>
            </a:r>
            <a:br>
              <a:rPr lang="en-US" sz="2400" i="1" dirty="0" smtClean="0">
                <a:latin typeface="Times New Roman" panose="02020603050405020304" pitchFamily="18" charset="0"/>
                <a:cs typeface="Times New Roman" panose="02020603050405020304" pitchFamily="18" charset="0"/>
              </a:rPr>
            </a:b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219200"/>
            <a:ext cx="8778240" cy="2937805"/>
          </a:xfrm>
        </p:spPr>
      </p:pic>
    </p:spTree>
    <p:extLst>
      <p:ext uri="{BB962C8B-B14F-4D97-AF65-F5344CB8AC3E}">
        <p14:creationId xmlns:p14="http://schemas.microsoft.com/office/powerpoint/2010/main" val="21550752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229600" cy="1143000"/>
          </a:xfrm>
        </p:spPr>
        <p:txBody>
          <a:bodyPr>
            <a:normAutofit/>
          </a:bodyPr>
          <a:lstStyle/>
          <a:p>
            <a:pPr algn="l"/>
            <a:r>
              <a:rPr lang="en-US" sz="2400" b="1" dirty="0" smtClean="0">
                <a:latin typeface="Arial" panose="020B0604020202020204" pitchFamily="34" charset="0"/>
                <a:cs typeface="Arial" panose="020B0604020202020204" pitchFamily="34" charset="0"/>
              </a:rPr>
              <a:t>Figure 2-19 </a:t>
            </a:r>
            <a:r>
              <a:rPr lang="en-US" sz="2400" i="1" dirty="0" smtClean="0">
                <a:latin typeface="Times New Roman" panose="02020603050405020304" pitchFamily="18" charset="0"/>
                <a:cs typeface="Times New Roman" panose="02020603050405020304" pitchFamily="18" charset="0"/>
              </a:rPr>
              <a:t>Meter calibration curve for a typical silicon-based photoelectric power meter</a:t>
            </a: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92680" y="152400"/>
            <a:ext cx="4389120" cy="4934104"/>
          </a:xfrm>
        </p:spPr>
      </p:pic>
    </p:spTree>
    <p:extLst>
      <p:ext uri="{BB962C8B-B14F-4D97-AF65-F5344CB8AC3E}">
        <p14:creationId xmlns:p14="http://schemas.microsoft.com/office/powerpoint/2010/main" val="11466923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229600" cy="1143000"/>
          </a:xfrm>
        </p:spPr>
        <p:txBody>
          <a:bodyPr>
            <a:noAutofit/>
          </a:bodyPr>
          <a:lstStyle/>
          <a:p>
            <a:pPr algn="l"/>
            <a:r>
              <a:rPr lang="en-US" sz="2400" b="1" dirty="0" smtClean="0">
                <a:latin typeface="Arial" panose="020B0604020202020204" pitchFamily="34" charset="0"/>
                <a:cs typeface="Arial" panose="020B0604020202020204" pitchFamily="34" charset="0"/>
              </a:rPr>
              <a:t>Figure 2-20 </a:t>
            </a:r>
            <a:r>
              <a:rPr lang="en-US" sz="2400" i="1" dirty="0" smtClean="0">
                <a:latin typeface="Times New Roman" panose="02020603050405020304" pitchFamily="18" charset="0"/>
                <a:cs typeface="Times New Roman" panose="02020603050405020304" pitchFamily="18" charset="0"/>
              </a:rPr>
              <a:t>“Flow” diagram showing how laser energy incident on a target material causes a temperature rise in the target material</a:t>
            </a: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 y="705736"/>
            <a:ext cx="8778240" cy="3713864"/>
          </a:xfrm>
        </p:spPr>
      </p:pic>
    </p:spTree>
    <p:extLst>
      <p:ext uri="{BB962C8B-B14F-4D97-AF65-F5344CB8AC3E}">
        <p14:creationId xmlns:p14="http://schemas.microsoft.com/office/powerpoint/2010/main" val="33706208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229600" cy="1143000"/>
          </a:xfrm>
        </p:spPr>
        <p:txBody>
          <a:bodyPr>
            <a:normAutofit/>
          </a:bodyPr>
          <a:lstStyle/>
          <a:p>
            <a:r>
              <a:rPr lang="en-US" sz="2400" b="1" dirty="0" smtClean="0">
                <a:latin typeface="Arial" panose="020B0604020202020204" pitchFamily="34" charset="0"/>
                <a:cs typeface="Arial" panose="020B0604020202020204" pitchFamily="34" charset="0"/>
              </a:rPr>
              <a:t>Figure 2-21 </a:t>
            </a:r>
            <a:r>
              <a:rPr lang="en-US" sz="2400" i="1" dirty="0" smtClean="0">
                <a:latin typeface="Times New Roman" panose="02020603050405020304" pitchFamily="18" charset="0"/>
                <a:cs typeface="Times New Roman" panose="02020603050405020304" pitchFamily="18" charset="0"/>
              </a:rPr>
              <a:t>Diagram of a thermoelectric calorimeter</a:t>
            </a:r>
            <a:br>
              <a:rPr lang="en-US" sz="2400" i="1" dirty="0" smtClean="0">
                <a:latin typeface="Times New Roman" panose="02020603050405020304" pitchFamily="18" charset="0"/>
                <a:cs typeface="Times New Roman" panose="02020603050405020304" pitchFamily="18" charset="0"/>
              </a:rPr>
            </a:b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304800"/>
            <a:ext cx="8778240" cy="4715333"/>
          </a:xfrm>
        </p:spPr>
      </p:pic>
    </p:spTree>
    <p:extLst>
      <p:ext uri="{BB962C8B-B14F-4D97-AF65-F5344CB8AC3E}">
        <p14:creationId xmlns:p14="http://schemas.microsoft.com/office/powerpoint/2010/main" val="35403051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229600" cy="1143000"/>
          </a:xfrm>
        </p:spPr>
        <p:txBody>
          <a:bodyPr>
            <a:normAutofit/>
          </a:bodyPr>
          <a:lstStyle/>
          <a:p>
            <a:pPr algn="l"/>
            <a:r>
              <a:rPr lang="en-US" sz="2400" b="1" dirty="0" smtClean="0">
                <a:latin typeface="Arial" panose="020B0604020202020204" pitchFamily="34" charset="0"/>
                <a:cs typeface="Arial" panose="020B0604020202020204" pitchFamily="34" charset="0"/>
              </a:rPr>
              <a:t>Figure 2-22 </a:t>
            </a:r>
            <a:r>
              <a:rPr lang="en-US" sz="2400" i="1" dirty="0" smtClean="0">
                <a:latin typeface="Times New Roman" panose="02020603050405020304" pitchFamily="18" charset="0"/>
                <a:cs typeface="Times New Roman" panose="02020603050405020304" pitchFamily="18" charset="0"/>
              </a:rPr>
              <a:t>Experimental arrangement for calibration of an energy or power monitor (top view)</a:t>
            </a: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143000"/>
            <a:ext cx="8778240" cy="3199591"/>
          </a:xfrm>
        </p:spPr>
      </p:pic>
    </p:spTree>
    <p:extLst>
      <p:ext uri="{BB962C8B-B14F-4D97-AF65-F5344CB8AC3E}">
        <p14:creationId xmlns:p14="http://schemas.microsoft.com/office/powerpoint/2010/main" val="17954242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229600" cy="1143000"/>
          </a:xfrm>
        </p:spPr>
        <p:txBody>
          <a:bodyPr>
            <a:normAutofit/>
          </a:bodyPr>
          <a:lstStyle/>
          <a:p>
            <a:r>
              <a:rPr lang="en-US" sz="2400" b="1" dirty="0" smtClean="0">
                <a:latin typeface="Arial" panose="020B0604020202020204" pitchFamily="34" charset="0"/>
                <a:cs typeface="Arial" panose="020B0604020202020204" pitchFamily="34" charset="0"/>
              </a:rPr>
              <a:t>Figure 2-23 </a:t>
            </a:r>
            <a:r>
              <a:rPr lang="en-US" sz="2400" i="1" dirty="0" smtClean="0">
                <a:latin typeface="Times New Roman" panose="02020603050405020304" pitchFamily="18" charset="0"/>
                <a:cs typeface="Times New Roman" panose="02020603050405020304" pitchFamily="18" charset="0"/>
              </a:rPr>
              <a:t>Optical components used with photodiodes</a:t>
            </a:r>
            <a:br>
              <a:rPr lang="en-US" sz="2400" i="1" dirty="0" smtClean="0">
                <a:latin typeface="Times New Roman" panose="02020603050405020304" pitchFamily="18" charset="0"/>
                <a:cs typeface="Times New Roman" panose="02020603050405020304" pitchFamily="18" charset="0"/>
              </a:rPr>
            </a:b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228600"/>
            <a:ext cx="8778240" cy="4828032"/>
          </a:xfrm>
        </p:spPr>
      </p:pic>
    </p:spTree>
    <p:extLst>
      <p:ext uri="{BB962C8B-B14F-4D97-AF65-F5344CB8AC3E}">
        <p14:creationId xmlns:p14="http://schemas.microsoft.com/office/powerpoint/2010/main" val="23572007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229600" cy="1143000"/>
          </a:xfrm>
        </p:spPr>
        <p:txBody>
          <a:bodyPr>
            <a:normAutofit/>
          </a:bodyPr>
          <a:lstStyle/>
          <a:p>
            <a:pPr algn="l"/>
            <a:r>
              <a:rPr lang="en-US" sz="2400" b="1" dirty="0" smtClean="0">
                <a:latin typeface="Arial" panose="020B0604020202020204" pitchFamily="34" charset="0"/>
                <a:cs typeface="Arial" panose="020B0604020202020204" pitchFamily="34" charset="0"/>
              </a:rPr>
              <a:t>Figure 2-24 </a:t>
            </a:r>
            <a:r>
              <a:rPr lang="en-US" sz="2400" i="1" dirty="0" smtClean="0">
                <a:latin typeface="Times New Roman" panose="02020603050405020304" pitchFamily="18" charset="0"/>
                <a:cs typeface="Times New Roman" panose="02020603050405020304" pitchFamily="18" charset="0"/>
              </a:rPr>
              <a:t>Pyroelectric detector types.  P is the polarization vector.</a:t>
            </a: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457200"/>
            <a:ext cx="8778240" cy="4359545"/>
          </a:xfrm>
        </p:spPr>
      </p:pic>
    </p:spTree>
    <p:extLst>
      <p:ext uri="{BB962C8B-B14F-4D97-AF65-F5344CB8AC3E}">
        <p14:creationId xmlns:p14="http://schemas.microsoft.com/office/powerpoint/2010/main" val="19329808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229600" cy="1143000"/>
          </a:xfrm>
        </p:spPr>
        <p:txBody>
          <a:bodyPr>
            <a:normAutofit/>
          </a:bodyPr>
          <a:lstStyle/>
          <a:p>
            <a:r>
              <a:rPr lang="en-US" sz="2400" b="1" dirty="0" smtClean="0">
                <a:latin typeface="Arial" panose="020B0604020202020204" pitchFamily="34" charset="0"/>
                <a:cs typeface="Arial" panose="020B0604020202020204" pitchFamily="34" charset="0"/>
              </a:rPr>
              <a:t>Figure 2-25 </a:t>
            </a:r>
            <a:r>
              <a:rPr lang="en-US" sz="2400" i="1" dirty="0" smtClean="0">
                <a:latin typeface="Times New Roman" panose="02020603050405020304" pitchFamily="18" charset="0"/>
                <a:cs typeface="Times New Roman" panose="02020603050405020304" pitchFamily="18" charset="0"/>
              </a:rPr>
              <a:t>Pyroelectric detector spectral response</a:t>
            </a:r>
            <a:br>
              <a:rPr lang="en-US" sz="2400" i="1" dirty="0" smtClean="0">
                <a:latin typeface="Times New Roman" panose="02020603050405020304" pitchFamily="18" charset="0"/>
                <a:cs typeface="Times New Roman" panose="02020603050405020304" pitchFamily="18" charset="0"/>
              </a:rPr>
            </a:b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228600"/>
            <a:ext cx="8778240" cy="4861078"/>
          </a:xfrm>
        </p:spPr>
      </p:pic>
    </p:spTree>
    <p:extLst>
      <p:ext uri="{BB962C8B-B14F-4D97-AF65-F5344CB8AC3E}">
        <p14:creationId xmlns:p14="http://schemas.microsoft.com/office/powerpoint/2010/main" val="15951414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229600" cy="1143000"/>
          </a:xfrm>
        </p:spPr>
        <p:txBody>
          <a:bodyPr>
            <a:normAutofit/>
          </a:bodyPr>
          <a:lstStyle/>
          <a:p>
            <a:r>
              <a:rPr lang="en-US" sz="2400" b="1" dirty="0" smtClean="0">
                <a:latin typeface="Arial" panose="020B0604020202020204" pitchFamily="34" charset="0"/>
                <a:cs typeface="Arial" panose="020B0604020202020204" pitchFamily="34" charset="0"/>
              </a:rPr>
              <a:t>Figure 2-26 </a:t>
            </a:r>
            <a:r>
              <a:rPr lang="en-US" sz="2400" i="1" dirty="0" smtClean="0">
                <a:latin typeface="Times New Roman" panose="02020603050405020304" pitchFamily="18" charset="0"/>
                <a:cs typeface="Times New Roman" panose="02020603050405020304" pitchFamily="18" charset="0"/>
              </a:rPr>
              <a:t>Diffraction of light through a transmission grating</a:t>
            </a:r>
            <a:br>
              <a:rPr lang="en-US" sz="2400" i="1" dirty="0" smtClean="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p:txBody>
      </p:sp>
      <p:pic>
        <p:nvPicPr>
          <p:cNvPr id="5" name="Content Placeholder 4"/>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164636" y="685799"/>
            <a:ext cx="8826964" cy="4071697"/>
          </a:xfrm>
          <a:prstGeom prst="rect">
            <a:avLst/>
          </a:prstGeom>
          <a:noFill/>
          <a:ln>
            <a:noFill/>
          </a:ln>
        </p:spPr>
      </p:pic>
    </p:spTree>
    <p:extLst>
      <p:ext uri="{BB962C8B-B14F-4D97-AF65-F5344CB8AC3E}">
        <p14:creationId xmlns:p14="http://schemas.microsoft.com/office/powerpoint/2010/main" val="11744836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229600" cy="1143000"/>
          </a:xfrm>
        </p:spPr>
        <p:txBody>
          <a:bodyPr>
            <a:normAutofit/>
          </a:bodyPr>
          <a:lstStyle/>
          <a:p>
            <a:pPr algn="l"/>
            <a:r>
              <a:rPr lang="en-US" sz="2400" b="1" dirty="0" smtClean="0">
                <a:latin typeface="Arial" panose="020B0604020202020204" pitchFamily="34" charset="0"/>
                <a:cs typeface="Arial" panose="020B0604020202020204" pitchFamily="34" charset="0"/>
              </a:rPr>
              <a:t>Figure 2-27 </a:t>
            </a:r>
            <a:r>
              <a:rPr lang="en-US" sz="2400" i="1" dirty="0" smtClean="0">
                <a:latin typeface="Times New Roman" panose="02020603050405020304" pitchFamily="18" charset="0"/>
                <a:cs typeface="Times New Roman" panose="02020603050405020304" pitchFamily="18" charset="0"/>
              </a:rPr>
              <a:t>Schematic of spectrograph that uses a reflection grating </a:t>
            </a:r>
            <a:endParaRPr lang="en-US" sz="2400" b="1" dirty="0">
              <a:latin typeface="Arial" panose="020B0604020202020204" pitchFamily="34" charset="0"/>
              <a:cs typeface="Arial" panose="020B0604020202020204" pitchFamily="34" charset="0"/>
            </a:endParaRPr>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34440" y="0"/>
            <a:ext cx="6675120" cy="5002278"/>
          </a:xfrm>
        </p:spPr>
      </p:pic>
    </p:spTree>
    <p:extLst>
      <p:ext uri="{BB962C8B-B14F-4D97-AF65-F5344CB8AC3E}">
        <p14:creationId xmlns:p14="http://schemas.microsoft.com/office/powerpoint/2010/main" val="125280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229600" cy="1143000"/>
          </a:xfrm>
        </p:spPr>
        <p:txBody>
          <a:bodyPr>
            <a:normAutofit/>
          </a:bodyPr>
          <a:lstStyle/>
          <a:p>
            <a:r>
              <a:rPr lang="en-US" sz="2400" b="1" dirty="0" smtClean="0">
                <a:latin typeface="Arial" panose="020B0604020202020204" pitchFamily="34" charset="0"/>
                <a:cs typeface="Arial" panose="020B0604020202020204" pitchFamily="34" charset="0"/>
              </a:rPr>
              <a:t>Figure 2-1 </a:t>
            </a:r>
            <a:r>
              <a:rPr lang="en-US" sz="2400" i="1" dirty="0" smtClean="0">
                <a:latin typeface="Times New Roman" panose="02020603050405020304" pitchFamily="18" charset="0"/>
                <a:cs typeface="Times New Roman" panose="02020603050405020304" pitchFamily="18" charset="0"/>
              </a:rPr>
              <a:t>Beam divergence of a laser beam</a:t>
            </a:r>
            <a:br>
              <a:rPr lang="en-US" sz="2400" i="1" dirty="0" smtClean="0">
                <a:latin typeface="Times New Roman" panose="02020603050405020304" pitchFamily="18" charset="0"/>
                <a:cs typeface="Times New Roman" panose="02020603050405020304" pitchFamily="18" charset="0"/>
              </a:rPr>
            </a:b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762000"/>
            <a:ext cx="8869680" cy="3538834"/>
          </a:xfrm>
        </p:spPr>
      </p:pic>
    </p:spTree>
    <p:extLst>
      <p:ext uri="{BB962C8B-B14F-4D97-AF65-F5344CB8AC3E}">
        <p14:creationId xmlns:p14="http://schemas.microsoft.com/office/powerpoint/2010/main" val="5557582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305800" cy="1143000"/>
          </a:xfrm>
        </p:spPr>
        <p:txBody>
          <a:bodyPr>
            <a:normAutofit/>
          </a:bodyPr>
          <a:lstStyle/>
          <a:p>
            <a:pPr algn="l"/>
            <a:r>
              <a:rPr lang="en-US" sz="2400" b="1" dirty="0" smtClean="0">
                <a:latin typeface="Arial" panose="020B0604020202020204" pitchFamily="34" charset="0"/>
                <a:cs typeface="Arial" panose="020B0604020202020204" pitchFamily="34" charset="0"/>
              </a:rPr>
              <a:t>Figure 2-2 </a:t>
            </a:r>
            <a:r>
              <a:rPr lang="en-US" sz="2400" i="1" dirty="0" smtClean="0">
                <a:latin typeface="Times New Roman" panose="02020603050405020304" pitchFamily="18" charset="0"/>
                <a:cs typeface="Times New Roman" panose="02020603050405020304" pitchFamily="18" charset="0"/>
              </a:rPr>
              <a:t>Collimation of a laser beam by a mirror/lens output coupler</a:t>
            </a: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143000"/>
            <a:ext cx="8778240" cy="3212561"/>
          </a:xfrm>
        </p:spPr>
      </p:pic>
    </p:spTree>
    <p:extLst>
      <p:ext uri="{BB962C8B-B14F-4D97-AF65-F5344CB8AC3E}">
        <p14:creationId xmlns:p14="http://schemas.microsoft.com/office/powerpoint/2010/main" val="32754043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457200" y="5029200"/>
                <a:ext cx="8229600" cy="1143000"/>
              </a:xfrm>
            </p:spPr>
            <p:txBody>
              <a:bodyPr>
                <a:normAutofit/>
              </a:bodyPr>
              <a:lstStyle/>
              <a:p>
                <a:r>
                  <a:rPr lang="en-US" sz="2400" b="1" dirty="0" smtClean="0">
                    <a:latin typeface="Arial" panose="020B0604020202020204" pitchFamily="34" charset="0"/>
                    <a:cs typeface="Arial" panose="020B0604020202020204" pitchFamily="34" charset="0"/>
                  </a:rPr>
                  <a:t>Figure 2-3 </a:t>
                </a:r>
                <a:r>
                  <a:rPr lang="en-US" sz="2400" i="1" dirty="0" smtClean="0">
                    <a:latin typeface="Times New Roman" panose="02020603050405020304" pitchFamily="18" charset="0"/>
                    <a:cs typeface="Times New Roman" panose="02020603050405020304" pitchFamily="18" charset="0"/>
                  </a:rPr>
                  <a:t>Width of a </a:t>
                </a:r>
                <a14:m>
                  <m:oMath xmlns:m="http://schemas.openxmlformats.org/officeDocument/2006/math">
                    <m:sSub>
                      <m:sSubPr>
                        <m:ctrlPr>
                          <a:rPr lang="en-US" sz="2400" i="1" smtClean="0">
                            <a:latin typeface="Cambria Math" panose="02040503050406030204" pitchFamily="18" charset="0"/>
                            <a:cs typeface="Times New Roman" panose="02020603050405020304" pitchFamily="18" charset="0"/>
                          </a:rPr>
                        </m:ctrlPr>
                      </m:sSubPr>
                      <m:e>
                        <m:r>
                          <a:rPr lang="en-US" sz="2400" b="0" i="1" smtClean="0">
                            <a:latin typeface="Cambria Math"/>
                            <a:cs typeface="Times New Roman" panose="02020603050405020304" pitchFamily="18" charset="0"/>
                          </a:rPr>
                          <m:t>𝑇𝐸𝑀</m:t>
                        </m:r>
                      </m:e>
                      <m:sub>
                        <m:r>
                          <a:rPr lang="en-US" sz="2400" b="0" i="1" smtClean="0">
                            <a:latin typeface="Cambria Math"/>
                            <a:cs typeface="Times New Roman" panose="02020603050405020304" pitchFamily="18" charset="0"/>
                          </a:rPr>
                          <m:t>00</m:t>
                        </m:r>
                      </m:sub>
                    </m:sSub>
                  </m:oMath>
                </a14:m>
                <a:r>
                  <a:rPr lang="en-US" sz="2400" i="1" dirty="0" smtClean="0">
                    <a:latin typeface="Times New Roman" panose="02020603050405020304" pitchFamily="18" charset="0"/>
                    <a:cs typeface="Times New Roman" panose="02020603050405020304" pitchFamily="18" charset="0"/>
                  </a:rPr>
                  <a:t> laser beam at the 1/</a:t>
                </a:r>
                <a14:m>
                  <m:oMath xmlns:m="http://schemas.openxmlformats.org/officeDocument/2006/math">
                    <m:sSup>
                      <m:sSupPr>
                        <m:ctrlPr>
                          <a:rPr lang="en-US" sz="2400" i="1" smtClean="0">
                            <a:latin typeface="Cambria Math" panose="02040503050406030204" pitchFamily="18" charset="0"/>
                            <a:cs typeface="Times New Roman" panose="02020603050405020304" pitchFamily="18" charset="0"/>
                          </a:rPr>
                        </m:ctrlPr>
                      </m:sSupPr>
                      <m:e>
                        <m:r>
                          <a:rPr lang="en-US" sz="2400" b="0" i="1" smtClean="0">
                            <a:latin typeface="Cambria Math"/>
                            <a:cs typeface="Times New Roman" panose="02020603050405020304" pitchFamily="18" charset="0"/>
                          </a:rPr>
                          <m:t> </m:t>
                        </m:r>
                        <m:r>
                          <a:rPr lang="en-US" sz="2400" b="0" i="1" smtClean="0">
                            <a:latin typeface="Cambria Math"/>
                            <a:cs typeface="Times New Roman" panose="02020603050405020304" pitchFamily="18" charset="0"/>
                          </a:rPr>
                          <m:t>𝑒</m:t>
                        </m:r>
                      </m:e>
                      <m:sup>
                        <m:r>
                          <a:rPr lang="en-US" sz="2400" b="0" i="1" smtClean="0">
                            <a:latin typeface="Cambria Math"/>
                            <a:cs typeface="Times New Roman" panose="02020603050405020304" pitchFamily="18" charset="0"/>
                          </a:rPr>
                          <m:t>2</m:t>
                        </m:r>
                      </m:sup>
                    </m:sSup>
                  </m:oMath>
                </a14:m>
                <a:r>
                  <a:rPr lang="en-US" sz="2400" b="1" dirty="0" smtClean="0">
                    <a:latin typeface="Arial" panose="020B0604020202020204" pitchFamily="34" charset="0"/>
                    <a:cs typeface="Arial" panose="020B0604020202020204" pitchFamily="34" charset="0"/>
                  </a:rPr>
                  <a:t> </a:t>
                </a:r>
                <a:r>
                  <a:rPr lang="en-US" sz="2400" i="1" dirty="0" smtClean="0">
                    <a:latin typeface="Times New Roman" panose="02020603050405020304" pitchFamily="18" charset="0"/>
                    <a:cs typeface="Times New Roman" panose="02020603050405020304" pitchFamily="18" charset="0"/>
                  </a:rPr>
                  <a:t>points</a:t>
                </a:r>
                <a:br>
                  <a:rPr lang="en-US" sz="2400" i="1" dirty="0" smtClean="0">
                    <a:latin typeface="Times New Roman" panose="02020603050405020304" pitchFamily="18" charset="0"/>
                    <a:cs typeface="Times New Roman" panose="02020603050405020304" pitchFamily="18" charset="0"/>
                  </a:rPr>
                </a:br>
                <a:endParaRPr lang="en-US" sz="2400" b="1" dirty="0">
                  <a:latin typeface="Arial" panose="020B0604020202020204" pitchFamily="34" charset="0"/>
                  <a:cs typeface="Arial" panose="020B0604020202020204" pitchFamily="34"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457200" y="5029200"/>
                <a:ext cx="8229600" cy="1143000"/>
              </a:xfrm>
              <a:blipFill rotWithShape="1">
                <a:blip r:embed="rId2"/>
                <a:stretch>
                  <a:fillRect/>
                </a:stretch>
              </a:blipFill>
            </p:spPr>
            <p:txBody>
              <a:bodyPr/>
              <a:lstStyle/>
              <a:p>
                <a:r>
                  <a:rPr lang="en-US">
                    <a:noFill/>
                  </a:rPr>
                  <a:t> </a:t>
                </a:r>
              </a:p>
            </p:txBody>
          </p:sp>
        </mc:Fallback>
      </mc:AlternateContent>
      <p:pic>
        <p:nvPicPr>
          <p:cNvPr id="5" name="Content Placeholder 4"/>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676400" y="228600"/>
            <a:ext cx="5715000" cy="4936390"/>
          </a:xfrm>
          <a:prstGeom prst="rect">
            <a:avLst/>
          </a:prstGeom>
        </p:spPr>
      </p:pic>
    </p:spTree>
    <p:extLst>
      <p:ext uri="{BB962C8B-B14F-4D97-AF65-F5344CB8AC3E}">
        <p14:creationId xmlns:p14="http://schemas.microsoft.com/office/powerpoint/2010/main" val="17994127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457200" y="5029200"/>
                <a:ext cx="8229600" cy="1143000"/>
              </a:xfrm>
            </p:spPr>
            <p:txBody>
              <a:bodyPr>
                <a:normAutofit/>
              </a:bodyPr>
              <a:lstStyle/>
              <a:p>
                <a:pPr algn="l"/>
                <a:r>
                  <a:rPr lang="en-US" sz="2400" b="1" dirty="0" smtClean="0">
                    <a:latin typeface="Arial" panose="020B0604020202020204" pitchFamily="34" charset="0"/>
                    <a:cs typeface="Arial" panose="020B0604020202020204" pitchFamily="34" charset="0"/>
                  </a:rPr>
                  <a:t>Figure 2-4 </a:t>
                </a:r>
                <a:r>
                  <a:rPr lang="en-US" sz="2400" i="1" dirty="0" smtClean="0">
                    <a:latin typeface="Times New Roman" panose="02020603050405020304" pitchFamily="18" charset="0"/>
                    <a:cs typeface="Times New Roman" panose="02020603050405020304" pitchFamily="18" charset="0"/>
                  </a:rPr>
                  <a:t>Transmission of a </a:t>
                </a:r>
                <a14:m>
                  <m:oMath xmlns:m="http://schemas.openxmlformats.org/officeDocument/2006/math">
                    <m:sSub>
                      <m:sSubPr>
                        <m:ctrlPr>
                          <a:rPr lang="en-US" sz="2400" i="1" smtClean="0">
                            <a:latin typeface="Cambria Math" panose="02040503050406030204" pitchFamily="18" charset="0"/>
                            <a:cs typeface="Times New Roman" panose="02020603050405020304" pitchFamily="18" charset="0"/>
                          </a:rPr>
                        </m:ctrlPr>
                      </m:sSubPr>
                      <m:e>
                        <m:r>
                          <a:rPr lang="en-US" sz="2400" b="0" i="1" smtClean="0">
                            <a:latin typeface="Cambria Math"/>
                            <a:cs typeface="Times New Roman" panose="02020603050405020304" pitchFamily="18" charset="0"/>
                          </a:rPr>
                          <m:t>𝑇𝐸𝑀</m:t>
                        </m:r>
                      </m:e>
                      <m:sub>
                        <m:r>
                          <a:rPr lang="en-US" sz="2400" b="0" i="1" smtClean="0">
                            <a:latin typeface="Cambria Math"/>
                            <a:cs typeface="Times New Roman" panose="02020603050405020304" pitchFamily="18" charset="0"/>
                          </a:rPr>
                          <m:t>00</m:t>
                        </m:r>
                      </m:sub>
                    </m:sSub>
                  </m:oMath>
                </a14:m>
                <a:r>
                  <a:rPr lang="en-US" sz="2400" b="1" dirty="0" smtClean="0">
                    <a:latin typeface="Arial" panose="020B0604020202020204" pitchFamily="34" charset="0"/>
                    <a:cs typeface="Arial" panose="020B0604020202020204" pitchFamily="34" charset="0"/>
                  </a:rPr>
                  <a:t> </a:t>
                </a:r>
                <a:r>
                  <a:rPr lang="en-US" sz="2400" i="1" dirty="0" smtClean="0">
                    <a:latin typeface="Times New Roman" panose="02020603050405020304" pitchFamily="18" charset="0"/>
                    <a:cs typeface="Times New Roman" panose="02020603050405020304" pitchFamily="18" charset="0"/>
                  </a:rPr>
                  <a:t>laser beam through an aperture smaller than the beam diameter.</a:t>
                </a:r>
                <a:endParaRPr lang="en-US" sz="2400" b="1" dirty="0">
                  <a:latin typeface="Arial" panose="020B0604020202020204" pitchFamily="34" charset="0"/>
                  <a:cs typeface="Arial" panose="020B0604020202020204" pitchFamily="34"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457200" y="5029200"/>
                <a:ext cx="8229600" cy="1143000"/>
              </a:xfrm>
              <a:blipFill rotWithShape="1">
                <a:blip r:embed="rId2"/>
                <a:stretch>
                  <a:fillRect l="-1111"/>
                </a:stretch>
              </a:blipFill>
            </p:spPr>
            <p:txBody>
              <a:bodyPr/>
              <a:lstStyle/>
              <a:p>
                <a:r>
                  <a:rPr lang="en-US">
                    <a:noFill/>
                  </a:rPr>
                  <a:t> </a:t>
                </a:r>
              </a:p>
            </p:txBody>
          </p:sp>
        </mc:Fallback>
      </mc:AlternateContent>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219200" y="228600"/>
            <a:ext cx="6766560" cy="4827752"/>
          </a:xfrm>
        </p:spPr>
      </p:pic>
    </p:spTree>
    <p:extLst>
      <p:ext uri="{BB962C8B-B14F-4D97-AF65-F5344CB8AC3E}">
        <p14:creationId xmlns:p14="http://schemas.microsoft.com/office/powerpoint/2010/main" val="41220776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a:xfrm>
                <a:off x="457200" y="5029200"/>
                <a:ext cx="8229600" cy="1143000"/>
              </a:xfrm>
            </p:spPr>
            <p:txBody>
              <a:bodyPr>
                <a:normAutofit fontScale="90000"/>
              </a:bodyPr>
              <a:lstStyle/>
              <a:p>
                <a:pPr algn="l"/>
                <a:r>
                  <a:rPr lang="en-US" sz="2400" b="1" dirty="0" smtClean="0">
                    <a:latin typeface="Arial" panose="020B0604020202020204" pitchFamily="34" charset="0"/>
                    <a:cs typeface="Arial" panose="020B0604020202020204" pitchFamily="34" charset="0"/>
                  </a:rPr>
                  <a:t>Figure 2-5 </a:t>
                </a:r>
                <a:r>
                  <a:rPr lang="en-US" sz="2400" i="1" dirty="0" smtClean="0">
                    <a:latin typeface="Times New Roman" panose="02020603050405020304" pitchFamily="18" charset="0"/>
                    <a:cs typeface="Times New Roman" panose="02020603050405020304" pitchFamily="18" charset="0"/>
                  </a:rPr>
                  <a:t>Graph showing percent of beam power transmitted versus the ration of aperture radius to beam radius for a </a:t>
                </a:r>
                <a14:m>
                  <m:oMath xmlns:m="http://schemas.openxmlformats.org/officeDocument/2006/math">
                    <m:sSub>
                      <m:sSubPr>
                        <m:ctrlPr>
                          <a:rPr lang="en-US" sz="2400" i="1" smtClean="0">
                            <a:latin typeface="Cambria Math" panose="02040503050406030204" pitchFamily="18" charset="0"/>
                            <a:cs typeface="Times New Roman" panose="02020603050405020304" pitchFamily="18" charset="0"/>
                          </a:rPr>
                        </m:ctrlPr>
                      </m:sSubPr>
                      <m:e>
                        <m:r>
                          <a:rPr lang="en-US" sz="2400" b="0" i="1" smtClean="0">
                            <a:latin typeface="Cambria Math"/>
                            <a:cs typeface="Times New Roman" panose="02020603050405020304" pitchFamily="18" charset="0"/>
                          </a:rPr>
                          <m:t>𝑇𝐸𝑀</m:t>
                        </m:r>
                      </m:e>
                      <m:sub>
                        <m:r>
                          <a:rPr lang="en-US" sz="2400" b="0" i="1" smtClean="0">
                            <a:latin typeface="Cambria Math"/>
                            <a:cs typeface="Times New Roman" panose="02020603050405020304" pitchFamily="18" charset="0"/>
                          </a:rPr>
                          <m:t>00</m:t>
                        </m:r>
                      </m:sub>
                    </m:sSub>
                  </m:oMath>
                </a14:m>
                <a:r>
                  <a:rPr lang="en-US" sz="2400" b="1" dirty="0" smtClean="0">
                    <a:latin typeface="Arial" panose="020B0604020202020204" pitchFamily="34" charset="0"/>
                    <a:cs typeface="Arial" panose="020B0604020202020204" pitchFamily="34" charset="0"/>
                  </a:rPr>
                  <a:t> </a:t>
                </a:r>
                <a:r>
                  <a:rPr lang="en-US" sz="2400" i="1" dirty="0" smtClean="0">
                    <a:latin typeface="Times New Roman" panose="02020603050405020304" pitchFamily="18" charset="0"/>
                    <a:cs typeface="Times New Roman" panose="02020603050405020304" pitchFamily="18" charset="0"/>
                  </a:rPr>
                  <a:t>beam</a:t>
                </a:r>
                <a:endParaRPr lang="en-US" sz="2400" b="1" dirty="0">
                  <a:latin typeface="Arial" panose="020B0604020202020204" pitchFamily="34" charset="0"/>
                  <a:cs typeface="Arial" panose="020B0604020202020204" pitchFamily="34"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457200" y="5029200"/>
                <a:ext cx="8229600" cy="1143000"/>
              </a:xfrm>
              <a:blipFill rotWithShape="1">
                <a:blip r:embed="rId2"/>
                <a:stretch>
                  <a:fillRect l="-889"/>
                </a:stretch>
              </a:blipFill>
            </p:spPr>
            <p:txBody>
              <a:bodyPr/>
              <a:lstStyle/>
              <a:p>
                <a:r>
                  <a:rPr lang="en-US">
                    <a:noFill/>
                  </a:rPr>
                  <a:t> </a:t>
                </a:r>
              </a:p>
            </p:txBody>
          </p:sp>
        </mc:Fallback>
      </mc:AlternateContent>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71600" y="228600"/>
            <a:ext cx="6400800" cy="4892980"/>
          </a:xfrm>
        </p:spPr>
      </p:pic>
    </p:spTree>
    <p:extLst>
      <p:ext uri="{BB962C8B-B14F-4D97-AF65-F5344CB8AC3E}">
        <p14:creationId xmlns:p14="http://schemas.microsoft.com/office/powerpoint/2010/main" val="7218163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229600" cy="1143000"/>
          </a:xfrm>
        </p:spPr>
        <p:txBody>
          <a:bodyPr>
            <a:normAutofit/>
          </a:bodyPr>
          <a:lstStyle/>
          <a:p>
            <a:r>
              <a:rPr lang="en-US" sz="2400" b="1" dirty="0" smtClean="0">
                <a:latin typeface="Arial" panose="020B0604020202020204" pitchFamily="34" charset="0"/>
                <a:cs typeface="Arial" panose="020B0604020202020204" pitchFamily="34" charset="0"/>
              </a:rPr>
              <a:t>Figure 2-6 </a:t>
            </a:r>
            <a:r>
              <a:rPr lang="en-US" sz="2400" i="1" dirty="0" smtClean="0">
                <a:latin typeface="Times New Roman" panose="02020603050405020304" pitchFamily="18" charset="0"/>
                <a:cs typeface="Times New Roman" panose="02020603050405020304" pitchFamily="18" charset="0"/>
              </a:rPr>
              <a:t>Focusing a laser beam</a:t>
            </a:r>
            <a:br>
              <a:rPr lang="en-US" sz="2400" i="1" dirty="0" smtClean="0">
                <a:latin typeface="Times New Roman" panose="02020603050405020304" pitchFamily="18" charset="0"/>
                <a:cs typeface="Times New Roman" panose="02020603050405020304" pitchFamily="18" charset="0"/>
              </a:rPr>
            </a:b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1447800"/>
            <a:ext cx="8778240" cy="2942578"/>
          </a:xfrm>
        </p:spPr>
      </p:pic>
    </p:spTree>
    <p:extLst>
      <p:ext uri="{BB962C8B-B14F-4D97-AF65-F5344CB8AC3E}">
        <p14:creationId xmlns:p14="http://schemas.microsoft.com/office/powerpoint/2010/main" val="13548903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29200"/>
            <a:ext cx="8229600" cy="1143000"/>
          </a:xfrm>
        </p:spPr>
        <p:txBody>
          <a:bodyPr>
            <a:normAutofit/>
          </a:bodyPr>
          <a:lstStyle/>
          <a:p>
            <a:r>
              <a:rPr lang="en-US" sz="2400" b="1" dirty="0" smtClean="0">
                <a:latin typeface="Arial" panose="020B0604020202020204" pitchFamily="34" charset="0"/>
                <a:cs typeface="Arial" panose="020B0604020202020204" pitchFamily="34" charset="0"/>
              </a:rPr>
              <a:t>Figure 2-7 </a:t>
            </a:r>
            <a:r>
              <a:rPr lang="en-US" sz="2400" i="1" dirty="0" smtClean="0">
                <a:latin typeface="Times New Roman" panose="02020603050405020304" pitchFamily="18" charset="0"/>
                <a:cs typeface="Times New Roman" panose="02020603050405020304" pitchFamily="18" charset="0"/>
              </a:rPr>
              <a:t>Energy in a laser pulse</a:t>
            </a:r>
            <a:br>
              <a:rPr lang="en-US" sz="2400" i="1" dirty="0" smtClean="0">
                <a:latin typeface="Times New Roman" panose="02020603050405020304" pitchFamily="18" charset="0"/>
                <a:cs typeface="Times New Roman" panose="02020603050405020304" pitchFamily="18" charset="0"/>
              </a:rPr>
            </a:br>
            <a:endParaRPr lang="en-US" sz="2400" b="1"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 y="838200"/>
            <a:ext cx="8778240" cy="4100637"/>
          </a:xfrm>
        </p:spPr>
      </p:pic>
    </p:spTree>
    <p:extLst>
      <p:ext uri="{BB962C8B-B14F-4D97-AF65-F5344CB8AC3E}">
        <p14:creationId xmlns:p14="http://schemas.microsoft.com/office/powerpoint/2010/main" val="36927178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TotalTime>
  <Words>284</Words>
  <Application>Microsoft Office PowerPoint</Application>
  <PresentationFormat>On-screen Show (4:3)</PresentationFormat>
  <Paragraphs>47</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Cambria Math</vt:lpstr>
      <vt:lpstr>Times New Roman</vt:lpstr>
      <vt:lpstr>Office Theme</vt:lpstr>
      <vt:lpstr>  Laser Output Characteristics </vt:lpstr>
      <vt:lpstr>PowerPoint Presentation</vt:lpstr>
      <vt:lpstr>Figure 2-1 Beam divergence of a laser beam </vt:lpstr>
      <vt:lpstr>Figure 2-2 Collimation of a laser beam by a mirror/lens output coupler</vt:lpstr>
      <vt:lpstr>Figure 2-3 Width of a 〖TEM〗_00 laser beam at the 1/〖 e〗^2 points </vt:lpstr>
      <vt:lpstr>Figure 2-4 Transmission of a 〖TEM〗_00 laser beam through an aperture smaller than the beam diameter.</vt:lpstr>
      <vt:lpstr>Figure 2-5 Graph showing percent of beam power transmitted versus the ration of aperture radius to beam radius for a 〖TEM〗_00 beam</vt:lpstr>
      <vt:lpstr>Figure 2-6 Focusing a laser beam </vt:lpstr>
      <vt:lpstr>Figure 2-7 Energy in a laser pulse </vt:lpstr>
      <vt:lpstr>Figure 2-8 Average power and pulse repetition time of a pulse in a pulse train</vt:lpstr>
      <vt:lpstr>Figure 2-9 Detectivity of photoconductive detectors as a function of wavelength 1. PbS,77K.  2. InSb, 77K.  3. PbSe, 77K.  4. 〖Hg〗_0.8 〖Cd〗_0.2Te, 77K.  5. Ge:Cu, 4K.  </vt:lpstr>
      <vt:lpstr>Figure 2-10 Cross section of PIN diode </vt:lpstr>
      <vt:lpstr>Figure 2-11 Spectral responsivity of PIN photodiodes </vt:lpstr>
      <vt:lpstr>Figure 2-12 Basic vacuum photodiode </vt:lpstr>
      <vt:lpstr>Figure 2-13 Photomultiplier structure </vt:lpstr>
      <vt:lpstr>Figure 2-14 Photomultiplier tube in principle </vt:lpstr>
      <vt:lpstr>Figure 2-15 Basic construction of a pyroelectric detector </vt:lpstr>
      <vt:lpstr>Figure 2-16 A thermocouple </vt:lpstr>
      <vt:lpstr>Figure 2-17 Thermopile for CW power measurement</vt:lpstr>
      <vt:lpstr>Figure 2-18 Basic components of an optical power meter </vt:lpstr>
      <vt:lpstr>Figure 2-19 Meter calibration curve for a typical silicon-based photoelectric power meter</vt:lpstr>
      <vt:lpstr>Figure 2-20 “Flow” diagram showing how laser energy incident on a target material causes a temperature rise in the target material</vt:lpstr>
      <vt:lpstr>Figure 2-21 Diagram of a thermoelectric calorimeter </vt:lpstr>
      <vt:lpstr>Figure 2-22 Experimental arrangement for calibration of an energy or power monitor (top view)</vt:lpstr>
      <vt:lpstr>Figure 2-23 Optical components used with photodiodes </vt:lpstr>
      <vt:lpstr>Figure 2-24 Pyroelectric detector types.  P is the polarization vector.</vt:lpstr>
      <vt:lpstr>Figure 2-25 Pyroelectric detector spectral response </vt:lpstr>
      <vt:lpstr>Figure 2-26 Diffraction of light through a transmission grating </vt:lpstr>
      <vt:lpstr>Figure 2-27 Schematic of spectrograph that uses a reflection grating </vt:lpstr>
    </vt:vector>
  </TitlesOfParts>
  <Company>University of Central Florida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Laser Output Characteristics</dc:title>
  <dc:creator>Jayne McElroy</dc:creator>
  <cp:lastModifiedBy>optec</cp:lastModifiedBy>
  <cp:revision>45</cp:revision>
  <dcterms:created xsi:type="dcterms:W3CDTF">2016-09-08T13:47:16Z</dcterms:created>
  <dcterms:modified xsi:type="dcterms:W3CDTF">2019-04-11T21:33:25Z</dcterms:modified>
</cp:coreProperties>
</file>