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8F31D8-158E-419C-9AAA-7DB6DAE9597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24219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F31D8-158E-419C-9AAA-7DB6DAE9597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362164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F31D8-158E-419C-9AAA-7DB6DAE9597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91935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8F31D8-158E-419C-9AAA-7DB6DAE9597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381260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8F31D8-158E-419C-9AAA-7DB6DAE9597D}"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2456650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F31D8-158E-419C-9AAA-7DB6DAE9597D}"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283077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8F31D8-158E-419C-9AAA-7DB6DAE9597D}"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1797387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8F31D8-158E-419C-9AAA-7DB6DAE9597D}"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102029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F31D8-158E-419C-9AAA-7DB6DAE9597D}"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384312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F31D8-158E-419C-9AAA-7DB6DAE9597D}"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155036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8F31D8-158E-419C-9AAA-7DB6DAE9597D}"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A6CA4-DA7E-4C4E-BB13-48A30B909072}" type="slidenum">
              <a:rPr lang="en-US" smtClean="0"/>
              <a:t>‹#›</a:t>
            </a:fld>
            <a:endParaRPr lang="en-US"/>
          </a:p>
        </p:txBody>
      </p:sp>
    </p:spTree>
    <p:extLst>
      <p:ext uri="{BB962C8B-B14F-4D97-AF65-F5344CB8AC3E}">
        <p14:creationId xmlns:p14="http://schemas.microsoft.com/office/powerpoint/2010/main" val="177455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8F31D8-158E-419C-9AAA-7DB6DAE9597D}" type="datetimeFigureOut">
              <a:rPr lang="en-US" smtClean="0"/>
              <a:t>4/12/2019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A6CA4-DA7E-4C4E-BB13-48A30B909072}" type="slidenum">
              <a:rPr lang="en-US" smtClean="0"/>
              <a:t>‹#›</a:t>
            </a:fld>
            <a:endParaRPr lang="en-US"/>
          </a:p>
        </p:txBody>
      </p:sp>
    </p:spTree>
    <p:extLst>
      <p:ext uri="{BB962C8B-B14F-4D97-AF65-F5344CB8AC3E}">
        <p14:creationId xmlns:p14="http://schemas.microsoft.com/office/powerpoint/2010/main" val="422515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4.0" TargetMode="External"/><Relationship Id="rId2" Type="http://schemas.openxmlformats.org/officeDocument/2006/relationships/hyperlink" Target="http://www.op-tec.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5975"/>
            <a:ext cx="7772400" cy="1470025"/>
          </a:xfrm>
        </p:spPr>
        <p:txBody>
          <a:bodyPr>
            <a:normAutofit/>
          </a:bodyPr>
          <a:lstStyle/>
          <a:p>
            <a:r>
              <a:rPr lang="en-US" sz="4500" b="1" dirty="0" err="1" smtClean="0">
                <a:latin typeface="Arial" panose="020B0604020202020204" pitchFamily="34" charset="0"/>
                <a:cs typeface="Arial" panose="020B0604020202020204" pitchFamily="34" charset="0"/>
              </a:rPr>
              <a:t>Nd:YAG</a:t>
            </a:r>
            <a:r>
              <a:rPr lang="en-US" sz="4500" b="1" dirty="0" smtClean="0">
                <a:latin typeface="Arial" panose="020B0604020202020204" pitchFamily="34" charset="0"/>
                <a:cs typeface="Arial" panose="020B0604020202020204" pitchFamily="34" charset="0"/>
              </a:rPr>
              <a:t> Lasers </a:t>
            </a:r>
            <a:r>
              <a:rPr lang="en-US" sz="4500" b="1" smtClean="0">
                <a:latin typeface="Arial" panose="020B0604020202020204" pitchFamily="34" charset="0"/>
                <a:cs typeface="Arial" panose="020B0604020202020204" pitchFamily="34" charset="0"/>
              </a:rPr>
              <a:t>and </a:t>
            </a:r>
            <a:br>
              <a:rPr lang="en-US" sz="4500" b="1" smtClean="0">
                <a:latin typeface="Arial" panose="020B0604020202020204" pitchFamily="34" charset="0"/>
                <a:cs typeface="Arial" panose="020B0604020202020204" pitchFamily="34" charset="0"/>
              </a:rPr>
            </a:br>
            <a:r>
              <a:rPr lang="en-US" sz="4500" b="1" smtClean="0">
                <a:latin typeface="Arial" panose="020B0604020202020204" pitchFamily="34" charset="0"/>
                <a:cs typeface="Arial" panose="020B0604020202020204" pitchFamily="34" charset="0"/>
              </a:rPr>
              <a:t>Their </a:t>
            </a:r>
            <a:r>
              <a:rPr lang="en-US" sz="4500" b="1" dirty="0" smtClean="0">
                <a:latin typeface="Arial" panose="020B0604020202020204" pitchFamily="34" charset="0"/>
                <a:cs typeface="Arial" panose="020B0604020202020204" pitchFamily="34" charset="0"/>
              </a:rPr>
              <a:t>Applications</a:t>
            </a:r>
            <a:endParaRPr lang="en-US" sz="45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38200" y="2819400"/>
            <a:ext cx="7848600" cy="3429000"/>
          </a:xfrm>
        </p:spPr>
        <p:txBody>
          <a:bodyPr>
            <a:normAutofit/>
          </a:bodyPr>
          <a:lstStyle/>
          <a:p>
            <a:endParaRPr lang="en-US" sz="2800" b="1" dirty="0" smtClean="0">
              <a:solidFill>
                <a:schemeClr val="tx1">
                  <a:lumMod val="95000"/>
                  <a:lumOff val="5000"/>
                </a:schemeClr>
              </a:solidFill>
              <a:latin typeface="Arial" panose="020B0604020202020204" pitchFamily="34" charset="0"/>
              <a:cs typeface="Arial" panose="020B0604020202020204" pitchFamily="34" charset="0"/>
            </a:endParaRP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Module 2-8</a:t>
            </a: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Of</a:t>
            </a:r>
          </a:p>
          <a:p>
            <a:r>
              <a:rPr lang="en-US" sz="2800" b="1" dirty="0" smtClean="0">
                <a:solidFill>
                  <a:schemeClr val="tx1">
                    <a:lumMod val="95000"/>
                    <a:lumOff val="5000"/>
                  </a:schemeClr>
                </a:solidFill>
                <a:latin typeface="Arial" panose="020B0604020202020204" pitchFamily="34" charset="0"/>
                <a:cs typeface="Arial" panose="020B0604020202020204" pitchFamily="34" charset="0"/>
              </a:rPr>
              <a:t>Course 2, </a:t>
            </a:r>
            <a:r>
              <a:rPr lang="en-US" sz="2800" b="1" i="1" dirty="0" smtClean="0">
                <a:solidFill>
                  <a:schemeClr val="tx1">
                    <a:lumMod val="95000"/>
                    <a:lumOff val="5000"/>
                  </a:schemeClr>
                </a:solidFill>
                <a:latin typeface="Arial" panose="020B0604020202020204" pitchFamily="34" charset="0"/>
                <a:cs typeface="Arial" panose="020B0604020202020204" pitchFamily="34" charset="0"/>
              </a:rPr>
              <a:t>Laser Systems and Applications</a:t>
            </a:r>
          </a:p>
          <a:p>
            <a:r>
              <a:rPr lang="en-US" sz="2800" b="1" i="1" smtClean="0">
                <a:solidFill>
                  <a:schemeClr val="tx1">
                    <a:lumMod val="95000"/>
                    <a:lumOff val="5000"/>
                  </a:schemeClr>
                </a:solidFill>
                <a:latin typeface="Arial" panose="020B0604020202020204" pitchFamily="34" charset="0"/>
                <a:cs typeface="Arial" panose="020B0604020202020204" pitchFamily="34" charset="0"/>
              </a:rPr>
              <a:t>2</a:t>
            </a:r>
            <a:r>
              <a:rPr lang="en-US" sz="2800" b="1" i="1" baseline="30000" smtClean="0">
                <a:solidFill>
                  <a:schemeClr val="tx1">
                    <a:lumMod val="95000"/>
                    <a:lumOff val="5000"/>
                  </a:schemeClr>
                </a:solidFill>
                <a:latin typeface="Arial" panose="020B0604020202020204" pitchFamily="34" charset="0"/>
                <a:cs typeface="Arial" panose="020B0604020202020204" pitchFamily="34" charset="0"/>
              </a:rPr>
              <a:t>nd</a:t>
            </a:r>
            <a:r>
              <a:rPr lang="en-US" sz="2800" b="1" i="1" smtClean="0">
                <a:solidFill>
                  <a:schemeClr val="tx1">
                    <a:lumMod val="95000"/>
                    <a:lumOff val="5000"/>
                  </a:schemeClr>
                </a:solidFill>
                <a:latin typeface="Arial" panose="020B0604020202020204" pitchFamily="34" charset="0"/>
                <a:cs typeface="Arial" panose="020B0604020202020204" pitchFamily="34" charset="0"/>
              </a:rPr>
              <a:t> Edition</a:t>
            </a:r>
            <a:endParaRPr lang="en-US" sz="2800" b="1" i="1" dirty="0" smtClean="0">
              <a:solidFill>
                <a:schemeClr val="tx1">
                  <a:lumMod val="95000"/>
                  <a:lumOff val="5000"/>
                </a:schemeClr>
              </a:solidFill>
              <a:latin typeface="Arial" panose="020B0604020202020204" pitchFamily="34" charset="0"/>
              <a:cs typeface="Arial" panose="020B0604020202020204" pitchFamily="34" charset="0"/>
            </a:endParaRPr>
          </a:p>
          <a:p>
            <a:endParaRPr lang="en-US" sz="2800" b="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0368" y="5547730"/>
            <a:ext cx="2874992" cy="89534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41" y="5497061"/>
            <a:ext cx="990717" cy="996685"/>
          </a:xfrm>
          <a:prstGeom prst="rect">
            <a:avLst/>
          </a:prstGeom>
        </p:spPr>
      </p:pic>
      <p:cxnSp>
        <p:nvCxnSpPr>
          <p:cNvPr id="8" name="Straight Connector 7"/>
          <p:cNvCxnSpPr/>
          <p:nvPr/>
        </p:nvCxnSpPr>
        <p:spPr>
          <a:xfrm>
            <a:off x="3619512" y="3124200"/>
            <a:ext cx="228597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9508" y="6421308"/>
            <a:ext cx="1336713" cy="30777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www.op-tec.org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007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8-8 </a:t>
            </a:r>
            <a:r>
              <a:rPr lang="en-US" sz="2400" i="1" dirty="0" smtClean="0">
                <a:latin typeface="Times New Roman" panose="02020603050405020304" pitchFamily="18" charset="0"/>
                <a:cs typeface="Times New Roman" panose="02020603050405020304" pitchFamily="18" charset="0"/>
              </a:rPr>
              <a:t>Optical axis of a cavity with a Brewster’s-angle rod</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483942"/>
            <a:ext cx="8778240" cy="2859458"/>
          </a:xfrm>
        </p:spPr>
      </p:pic>
    </p:spTree>
    <p:extLst>
      <p:ext uri="{BB962C8B-B14F-4D97-AF65-F5344CB8AC3E}">
        <p14:creationId xmlns:p14="http://schemas.microsoft.com/office/powerpoint/2010/main" val="818962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8-9 </a:t>
            </a:r>
            <a:r>
              <a:rPr lang="en-US" sz="2400" i="1" dirty="0" smtClean="0">
                <a:latin typeface="Times New Roman" panose="02020603050405020304" pitchFamily="18" charset="0"/>
                <a:cs typeface="Times New Roman" panose="02020603050405020304" pitchFamily="18" charset="0"/>
              </a:rPr>
              <a:t>Output of typical pulsed </a:t>
            </a:r>
            <a:r>
              <a:rPr lang="en-US" sz="2400" i="1" dirty="0" err="1" smtClean="0">
                <a:latin typeface="Times New Roman" panose="02020603050405020304" pitchFamily="18" charset="0"/>
                <a:cs typeface="Times New Roman" panose="02020603050405020304" pitchFamily="18" charset="0"/>
              </a:rPr>
              <a:t>Nd:YAG</a:t>
            </a:r>
            <a:r>
              <a:rPr lang="en-US" sz="2400" i="1" dirty="0" smtClean="0">
                <a:latin typeface="Times New Roman" panose="02020603050405020304" pitchFamily="18" charset="0"/>
                <a:cs typeface="Times New Roman" panose="02020603050405020304" pitchFamily="18" charset="0"/>
              </a:rPr>
              <a:t> laser compared with input pump light as a function of time</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43200" y="122235"/>
            <a:ext cx="3566160" cy="5027699"/>
          </a:xfrm>
        </p:spPr>
      </p:pic>
    </p:spTree>
    <p:extLst>
      <p:ext uri="{BB962C8B-B14F-4D97-AF65-F5344CB8AC3E}">
        <p14:creationId xmlns:p14="http://schemas.microsoft.com/office/powerpoint/2010/main" val="2358246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AF25709-6BDC-402F-9B62-767E4BC287C0}" type="slidenum">
              <a:rPr lang="en-US" smtClean="0"/>
              <a:t>2</a:t>
            </a:fld>
            <a:endParaRPr lang="en-US"/>
          </a:p>
        </p:txBody>
      </p:sp>
      <p:sp>
        <p:nvSpPr>
          <p:cNvPr id="3" name="Rectangle 2"/>
          <p:cNvSpPr/>
          <p:nvPr/>
        </p:nvSpPr>
        <p:spPr>
          <a:xfrm>
            <a:off x="914400" y="689550"/>
            <a:ext cx="7315120" cy="433965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2018 University of Central Florida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hangingPunct="0">
              <a:spcAft>
                <a:spcPts val="600"/>
              </a:spcAft>
            </a:pP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This text was developed by the National Center for Optics and Photonics Education (OP-TEC), University of Central Florida, under NSF ATE grant 1303732. Any opinions, findings, and conclusions or recommendations expressed in this material are those of the author(s) and do not necessarily reflect the views of the National Science Foundation.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hangingPunct="0">
              <a:spcAft>
                <a:spcPts val="600"/>
              </a:spcAft>
            </a:pP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Published and distributed by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OP-TEC</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University of Central Florida</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rPr>
              <a:t>http://www.op-tec.org</a:t>
            </a:r>
            <a:r>
              <a:rPr lang="en-US" sz="1400" dirty="0">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r>
              <a:rPr lang="en-US" sz="1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Permission to copy and distribute</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work is licensed under the Creative Commons Attribution-</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NonCommercial</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NoDerivatives</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4.0 International License.</a:t>
            </a:r>
            <a:r>
              <a:rPr lang="en-US" sz="1400"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r>
              <a:rPr lang="en-US" sz="1400" u="sng" dirty="0">
                <a:solidFill>
                  <a:srgbClr val="1155CC"/>
                </a:solidFill>
                <a:latin typeface="Times New Roman" panose="02020603050405020304" pitchFamily="18" charset="0"/>
                <a:ea typeface="Calibri" panose="020F0502020204030204" pitchFamily="34" charset="0"/>
                <a:cs typeface="Times New Roman" panose="02020603050405020304" pitchFamily="18" charset="0"/>
                <a:hlinkClick r:id="rId3"/>
              </a:rPr>
              <a:t>http://creativecommons.org/licenses/by-nc-nd/4.0</a:t>
            </a:r>
            <a:r>
              <a:rPr lang="en-US" sz="1400" dirty="0">
                <a:solidFill>
                  <a:srgbClr val="1F497D"/>
                </a:solidFill>
                <a:latin typeface="Times New Roman" panose="02020603050405020304" pitchFamily="18" charset="0"/>
                <a:ea typeface="Calibri" panose="020F0502020204030204" pitchFamily="34" charset="0"/>
                <a:cs typeface="Times New Roman" panose="02020603050405020304" pitchFamily="18" charset="0"/>
              </a:rPr>
              <a:t>.  </a:t>
            </a:r>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Individuals and organizations may copy and distribute this material for non-commercial purposes. Appropriate credit to the University of Central Florida &amp; the National Science Foundation shall be displayed, by retaining the statements on this page.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r>
              <a:rPr lang="en-US"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15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8-1 </a:t>
            </a:r>
            <a:r>
              <a:rPr lang="en-US" sz="2400" i="1" dirty="0" smtClean="0">
                <a:latin typeface="Times New Roman" panose="02020603050405020304" pitchFamily="18" charset="0"/>
                <a:cs typeface="Times New Roman" panose="02020603050405020304" pitchFamily="18" charset="0"/>
              </a:rPr>
              <a:t>Basic design of CW </a:t>
            </a:r>
            <a:r>
              <a:rPr lang="en-US" sz="2400" i="1" dirty="0" err="1" smtClean="0">
                <a:latin typeface="Times New Roman" panose="02020603050405020304" pitchFamily="18" charset="0"/>
                <a:cs typeface="Times New Roman" panose="02020603050405020304" pitchFamily="18" charset="0"/>
              </a:rPr>
              <a:t>Nd:YAG</a:t>
            </a:r>
            <a:r>
              <a:rPr lang="en-US" sz="2400" i="1" dirty="0" smtClean="0">
                <a:latin typeface="Times New Roman" panose="02020603050405020304" pitchFamily="18" charset="0"/>
                <a:cs typeface="Times New Roman" panose="02020603050405020304" pitchFamily="18" charset="0"/>
              </a:rPr>
              <a:t> lasers with elliptical reflector</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28603"/>
            <a:ext cx="8229600" cy="4702612"/>
          </a:xfrm>
        </p:spPr>
      </p:pic>
    </p:spTree>
    <p:extLst>
      <p:ext uri="{BB962C8B-B14F-4D97-AF65-F5344CB8AC3E}">
        <p14:creationId xmlns:p14="http://schemas.microsoft.com/office/powerpoint/2010/main" val="2909319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8-2 </a:t>
            </a:r>
            <a:r>
              <a:rPr lang="en-US" sz="2400" i="1" dirty="0" smtClean="0">
                <a:latin typeface="Times New Roman" panose="02020603050405020304" pitchFamily="18" charset="0"/>
                <a:cs typeface="Times New Roman" panose="02020603050405020304" pitchFamily="18" charset="0"/>
              </a:rPr>
              <a:t>Energy Levels of the </a:t>
            </a:r>
            <a:r>
              <a:rPr lang="en-US" sz="2400" i="1" dirty="0" err="1" smtClean="0">
                <a:latin typeface="Times New Roman" panose="02020603050405020304" pitchFamily="18" charset="0"/>
                <a:cs typeface="Times New Roman" panose="02020603050405020304" pitchFamily="18" charset="0"/>
              </a:rPr>
              <a:t>Nd:YAG</a:t>
            </a:r>
            <a:r>
              <a:rPr lang="en-US" sz="2400" i="1" dirty="0" smtClean="0">
                <a:latin typeface="Times New Roman" panose="02020603050405020304" pitchFamily="18" charset="0"/>
                <a:cs typeface="Times New Roman" panose="02020603050405020304" pitchFamily="18" charset="0"/>
              </a:rPr>
              <a:t> laser</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64080" y="152400"/>
            <a:ext cx="4846320" cy="5164891"/>
          </a:xfrm>
        </p:spPr>
      </p:pic>
    </p:spTree>
    <p:extLst>
      <p:ext uri="{BB962C8B-B14F-4D97-AF65-F5344CB8AC3E}">
        <p14:creationId xmlns:p14="http://schemas.microsoft.com/office/powerpoint/2010/main" val="4238100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8-3 </a:t>
            </a:r>
            <a:r>
              <a:rPr lang="en-US" sz="2400" i="1" dirty="0" smtClean="0">
                <a:latin typeface="Times New Roman" panose="02020603050405020304" pitchFamily="18" charset="0"/>
                <a:cs typeface="Times New Roman" panose="02020603050405020304" pitchFamily="18" charset="0"/>
              </a:rPr>
              <a:t>CW solid state laser efficiency diagram</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600200"/>
            <a:ext cx="8778240" cy="2620542"/>
          </a:xfrm>
        </p:spPr>
      </p:pic>
    </p:spTree>
    <p:extLst>
      <p:ext uri="{BB962C8B-B14F-4D97-AF65-F5344CB8AC3E}">
        <p14:creationId xmlns:p14="http://schemas.microsoft.com/office/powerpoint/2010/main" val="2234102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8-4 </a:t>
            </a:r>
            <a:r>
              <a:rPr lang="en-US" sz="2400" i="1" dirty="0" smtClean="0">
                <a:latin typeface="Times New Roman" panose="02020603050405020304" pitchFamily="18" charset="0"/>
                <a:cs typeface="Times New Roman" panose="02020603050405020304" pitchFamily="18" charset="0"/>
              </a:rPr>
              <a:t>CW laser coolant flow diagram (parameter values obtained from Example 1)</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762000"/>
            <a:ext cx="8778240" cy="3862734"/>
          </a:xfrm>
        </p:spPr>
      </p:pic>
    </p:spTree>
    <p:extLst>
      <p:ext uri="{BB962C8B-B14F-4D97-AF65-F5344CB8AC3E}">
        <p14:creationId xmlns:p14="http://schemas.microsoft.com/office/powerpoint/2010/main" val="69637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8-5 </a:t>
            </a:r>
            <a:r>
              <a:rPr lang="en-US" sz="2400" i="1" dirty="0" smtClean="0">
                <a:latin typeface="Times New Roman" panose="02020603050405020304" pitchFamily="18" charset="0"/>
                <a:cs typeface="Times New Roman" panose="02020603050405020304" pitchFamily="18" charset="0"/>
              </a:rPr>
              <a:t>Left:  Absorption spectrum of </a:t>
            </a:r>
            <a:r>
              <a:rPr lang="en-US" sz="2400" i="1" dirty="0" err="1" smtClean="0">
                <a:latin typeface="Times New Roman" panose="02020603050405020304" pitchFamily="18" charset="0"/>
                <a:cs typeface="Times New Roman" panose="02020603050405020304" pitchFamily="18" charset="0"/>
              </a:rPr>
              <a:t>Nd:YAG</a:t>
            </a:r>
            <a:r>
              <a:rPr lang="en-US" sz="2400" i="1" dirty="0" smtClean="0">
                <a:latin typeface="Times New Roman" panose="02020603050405020304" pitchFamily="18" charset="0"/>
                <a:cs typeface="Times New Roman" panose="02020603050405020304" pitchFamily="18" charset="0"/>
              </a:rPr>
              <a:t>.  Right:  Emission spectra of some pump sources</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003547"/>
            <a:ext cx="8778240" cy="3644653"/>
          </a:xfrm>
        </p:spPr>
      </p:pic>
    </p:spTree>
    <p:extLst>
      <p:ext uri="{BB962C8B-B14F-4D97-AF65-F5344CB8AC3E}">
        <p14:creationId xmlns:p14="http://schemas.microsoft.com/office/powerpoint/2010/main" val="1396721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pPr algn="l"/>
            <a:r>
              <a:rPr lang="en-US" sz="2400" b="1" dirty="0" smtClean="0">
                <a:latin typeface="Arial" panose="020B0604020202020204" pitchFamily="34" charset="0"/>
                <a:cs typeface="Arial" panose="020B0604020202020204" pitchFamily="34" charset="0"/>
              </a:rPr>
              <a:t>Figure 8-6 </a:t>
            </a:r>
            <a:r>
              <a:rPr lang="en-US" sz="2400" i="1" dirty="0" smtClean="0">
                <a:latin typeface="Times New Roman" panose="02020603050405020304" pitchFamily="18" charset="0"/>
                <a:cs typeface="Times New Roman" panose="02020603050405020304" pitchFamily="18" charset="0"/>
              </a:rPr>
              <a:t>End-pumped configuration for a diode pumped </a:t>
            </a:r>
            <a:r>
              <a:rPr lang="en-US" sz="2400" i="1" dirty="0" err="1" smtClean="0">
                <a:latin typeface="Times New Roman" panose="02020603050405020304" pitchFamily="18" charset="0"/>
                <a:cs typeface="Times New Roman" panose="02020603050405020304" pitchFamily="18" charset="0"/>
              </a:rPr>
              <a:t>Nd:YAG</a:t>
            </a:r>
            <a:r>
              <a:rPr lang="en-US" sz="2400" i="1" dirty="0" smtClean="0">
                <a:latin typeface="Times New Roman" panose="02020603050405020304" pitchFamily="18" charset="0"/>
                <a:cs typeface="Times New Roman" panose="02020603050405020304" pitchFamily="18" charset="0"/>
              </a:rPr>
              <a:t> laser</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2400" y="1125366"/>
            <a:ext cx="8778240" cy="3218034"/>
          </a:xfrm>
        </p:spPr>
      </p:pic>
    </p:spTree>
    <p:extLst>
      <p:ext uri="{BB962C8B-B14F-4D97-AF65-F5344CB8AC3E}">
        <p14:creationId xmlns:p14="http://schemas.microsoft.com/office/powerpoint/2010/main" val="835600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sz="2400" b="1" dirty="0" smtClean="0">
                <a:latin typeface="Arial" panose="020B0604020202020204" pitchFamily="34" charset="0"/>
                <a:cs typeface="Arial" panose="020B0604020202020204" pitchFamily="34" charset="0"/>
              </a:rPr>
              <a:t>Figure 8-7 </a:t>
            </a:r>
            <a:r>
              <a:rPr lang="en-US" sz="2400" i="1" dirty="0" smtClean="0">
                <a:latin typeface="Times New Roman" panose="02020603050405020304" pitchFamily="18" charset="0"/>
                <a:cs typeface="Times New Roman" panose="02020603050405020304" pitchFamily="18" charset="0"/>
              </a:rPr>
              <a:t>Simplified schematic of a pulsed </a:t>
            </a:r>
            <a:r>
              <a:rPr lang="en-US" sz="2400" i="1" dirty="0" err="1" smtClean="0">
                <a:latin typeface="Times New Roman" panose="02020603050405020304" pitchFamily="18" charset="0"/>
                <a:cs typeface="Times New Roman" panose="02020603050405020304" pitchFamily="18" charset="0"/>
              </a:rPr>
              <a:t>Nd:YAG</a:t>
            </a:r>
            <a:r>
              <a:rPr lang="en-US" sz="2400" i="1" dirty="0" smtClean="0">
                <a:latin typeface="Times New Roman" panose="02020603050405020304" pitchFamily="18" charset="0"/>
                <a:cs typeface="Times New Roman" panose="02020603050405020304" pitchFamily="18" charset="0"/>
              </a:rPr>
              <a:t> laser</a:t>
            </a:r>
            <a:endParaRPr lang="en-US" sz="2400" b="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0200" y="152400"/>
            <a:ext cx="5943600" cy="5165559"/>
          </a:xfrm>
        </p:spPr>
      </p:pic>
    </p:spTree>
    <p:extLst>
      <p:ext uri="{BB962C8B-B14F-4D97-AF65-F5344CB8AC3E}">
        <p14:creationId xmlns:p14="http://schemas.microsoft.com/office/powerpoint/2010/main" val="813561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130</Words>
  <Application>Microsoft Office PowerPoint</Application>
  <PresentationFormat>On-screen Show (4:3)</PresentationFormat>
  <Paragraphs>28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Nd:YAG Lasers and  Their Applications</vt:lpstr>
      <vt:lpstr>PowerPoint Presentation</vt:lpstr>
      <vt:lpstr>Figure 8-1 Basic design of CW Nd:YAG lasers with elliptical reflector</vt:lpstr>
      <vt:lpstr>Figure 8-2 Energy Levels of the Nd:YAG laser</vt:lpstr>
      <vt:lpstr>Figure 8-3 CW solid state laser efficiency diagram</vt:lpstr>
      <vt:lpstr>Figure 8-4 CW laser coolant flow diagram (parameter values obtained from Example 1)</vt:lpstr>
      <vt:lpstr>Figure 8-5 Left:  Absorption spectrum of Nd:YAG.  Right:  Emission spectra of some pump sources</vt:lpstr>
      <vt:lpstr>Figure 8-6 End-pumped configuration for a diode pumped Nd:YAG laser</vt:lpstr>
      <vt:lpstr>Figure 8-7 Simplified schematic of a pulsed Nd:YAG laser</vt:lpstr>
      <vt:lpstr>Figure 8-8 Optical axis of a cavity with a Brewster’s-angle rod</vt:lpstr>
      <vt:lpstr>Figure 8-9 Output of typical pulsed Nd:YAG laser compared with input pump light as a function of time</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Nd:YAG Lasers and Their Applications</dc:title>
  <dc:creator>Jayne McElroy</dc:creator>
  <cp:lastModifiedBy>optec</cp:lastModifiedBy>
  <cp:revision>14</cp:revision>
  <dcterms:created xsi:type="dcterms:W3CDTF">2016-09-13T15:37:42Z</dcterms:created>
  <dcterms:modified xsi:type="dcterms:W3CDTF">2019-04-12T14:31:36Z</dcterms:modified>
</cp:coreProperties>
</file>