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1" r:id="rId3"/>
    <p:sldId id="257" r:id="rId4"/>
    <p:sldId id="258" r:id="rId5"/>
    <p:sldId id="259" r:id="rId6"/>
    <p:sldId id="260" r:id="rId7"/>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6" d="100"/>
          <a:sy n="66" d="100"/>
        </p:scale>
        <p:origin x="142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CE1A7C73-8740-4544-94FC-6794D0F96170}" type="datetimeFigureOut">
              <a:rPr lang="en-US" smtClean="0"/>
              <a:t>4/12/2019</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95BC612D-2DAF-4A4E-A389-A289FAE304AE}" type="slidenum">
              <a:rPr lang="en-US" smtClean="0"/>
              <a:t>‹#›</a:t>
            </a:fld>
            <a:endParaRPr lang="en-US"/>
          </a:p>
        </p:txBody>
      </p:sp>
    </p:spTree>
    <p:extLst>
      <p:ext uri="{BB962C8B-B14F-4D97-AF65-F5344CB8AC3E}">
        <p14:creationId xmlns:p14="http://schemas.microsoft.com/office/powerpoint/2010/main" val="21375747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BC612D-2DAF-4A4E-A389-A289FAE304AE}" type="slidenum">
              <a:rPr lang="en-US" smtClean="0"/>
              <a:t>1</a:t>
            </a:fld>
            <a:endParaRPr lang="en-US"/>
          </a:p>
        </p:txBody>
      </p:sp>
    </p:spTree>
    <p:extLst>
      <p:ext uri="{BB962C8B-B14F-4D97-AF65-F5344CB8AC3E}">
        <p14:creationId xmlns:p14="http://schemas.microsoft.com/office/powerpoint/2010/main" val="18051940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B07EEC-9848-48B3-86EC-D4181C98D655}"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9B8474-973A-4E67-8F9B-146060275314}" type="slidenum">
              <a:rPr lang="en-US" smtClean="0"/>
              <a:t>‹#›</a:t>
            </a:fld>
            <a:endParaRPr lang="en-US"/>
          </a:p>
        </p:txBody>
      </p:sp>
    </p:spTree>
    <p:extLst>
      <p:ext uri="{BB962C8B-B14F-4D97-AF65-F5344CB8AC3E}">
        <p14:creationId xmlns:p14="http://schemas.microsoft.com/office/powerpoint/2010/main" val="38127687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B07EEC-9848-48B3-86EC-D4181C98D655}"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9B8474-973A-4E67-8F9B-146060275314}" type="slidenum">
              <a:rPr lang="en-US" smtClean="0"/>
              <a:t>‹#›</a:t>
            </a:fld>
            <a:endParaRPr lang="en-US"/>
          </a:p>
        </p:txBody>
      </p:sp>
    </p:spTree>
    <p:extLst>
      <p:ext uri="{BB962C8B-B14F-4D97-AF65-F5344CB8AC3E}">
        <p14:creationId xmlns:p14="http://schemas.microsoft.com/office/powerpoint/2010/main" val="350638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B07EEC-9848-48B3-86EC-D4181C98D655}"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9B8474-973A-4E67-8F9B-146060275314}" type="slidenum">
              <a:rPr lang="en-US" smtClean="0"/>
              <a:t>‹#›</a:t>
            </a:fld>
            <a:endParaRPr lang="en-US"/>
          </a:p>
        </p:txBody>
      </p:sp>
    </p:spTree>
    <p:extLst>
      <p:ext uri="{BB962C8B-B14F-4D97-AF65-F5344CB8AC3E}">
        <p14:creationId xmlns:p14="http://schemas.microsoft.com/office/powerpoint/2010/main" val="1792619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B07EEC-9848-48B3-86EC-D4181C98D655}"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9B8474-973A-4E67-8F9B-146060275314}" type="slidenum">
              <a:rPr lang="en-US" smtClean="0"/>
              <a:t>‹#›</a:t>
            </a:fld>
            <a:endParaRPr lang="en-US"/>
          </a:p>
        </p:txBody>
      </p:sp>
    </p:spTree>
    <p:extLst>
      <p:ext uri="{BB962C8B-B14F-4D97-AF65-F5344CB8AC3E}">
        <p14:creationId xmlns:p14="http://schemas.microsoft.com/office/powerpoint/2010/main" val="213147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B07EEC-9848-48B3-86EC-D4181C98D655}" type="datetimeFigureOut">
              <a:rPr lang="en-US" smtClean="0"/>
              <a:t>4/12/2019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9B8474-973A-4E67-8F9B-146060275314}" type="slidenum">
              <a:rPr lang="en-US" smtClean="0"/>
              <a:t>‹#›</a:t>
            </a:fld>
            <a:endParaRPr lang="en-US"/>
          </a:p>
        </p:txBody>
      </p:sp>
    </p:spTree>
    <p:extLst>
      <p:ext uri="{BB962C8B-B14F-4D97-AF65-F5344CB8AC3E}">
        <p14:creationId xmlns:p14="http://schemas.microsoft.com/office/powerpoint/2010/main" val="366519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B07EEC-9848-48B3-86EC-D4181C98D655}" type="datetimeFigureOut">
              <a:rPr lang="en-US" smtClean="0"/>
              <a:t>4/12/2019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9B8474-973A-4E67-8F9B-146060275314}" type="slidenum">
              <a:rPr lang="en-US" smtClean="0"/>
              <a:t>‹#›</a:t>
            </a:fld>
            <a:endParaRPr lang="en-US"/>
          </a:p>
        </p:txBody>
      </p:sp>
    </p:spTree>
    <p:extLst>
      <p:ext uri="{BB962C8B-B14F-4D97-AF65-F5344CB8AC3E}">
        <p14:creationId xmlns:p14="http://schemas.microsoft.com/office/powerpoint/2010/main" val="1494801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B07EEC-9848-48B3-86EC-D4181C98D655}" type="datetimeFigureOut">
              <a:rPr lang="en-US" smtClean="0"/>
              <a:t>4/12/2019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E9B8474-973A-4E67-8F9B-146060275314}" type="slidenum">
              <a:rPr lang="en-US" smtClean="0"/>
              <a:t>‹#›</a:t>
            </a:fld>
            <a:endParaRPr lang="en-US"/>
          </a:p>
        </p:txBody>
      </p:sp>
    </p:spTree>
    <p:extLst>
      <p:ext uri="{BB962C8B-B14F-4D97-AF65-F5344CB8AC3E}">
        <p14:creationId xmlns:p14="http://schemas.microsoft.com/office/powerpoint/2010/main" val="8351380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B07EEC-9848-48B3-86EC-D4181C98D655}" type="datetimeFigureOut">
              <a:rPr lang="en-US" smtClean="0"/>
              <a:t>4/12/2019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E9B8474-973A-4E67-8F9B-146060275314}" type="slidenum">
              <a:rPr lang="en-US" smtClean="0"/>
              <a:t>‹#›</a:t>
            </a:fld>
            <a:endParaRPr lang="en-US"/>
          </a:p>
        </p:txBody>
      </p:sp>
    </p:spTree>
    <p:extLst>
      <p:ext uri="{BB962C8B-B14F-4D97-AF65-F5344CB8AC3E}">
        <p14:creationId xmlns:p14="http://schemas.microsoft.com/office/powerpoint/2010/main" val="3228661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B07EEC-9848-48B3-86EC-D4181C98D655}" type="datetimeFigureOut">
              <a:rPr lang="en-US" smtClean="0"/>
              <a:t>4/12/2019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E9B8474-973A-4E67-8F9B-146060275314}" type="slidenum">
              <a:rPr lang="en-US" smtClean="0"/>
              <a:t>‹#›</a:t>
            </a:fld>
            <a:endParaRPr lang="en-US"/>
          </a:p>
        </p:txBody>
      </p:sp>
    </p:spTree>
    <p:extLst>
      <p:ext uri="{BB962C8B-B14F-4D97-AF65-F5344CB8AC3E}">
        <p14:creationId xmlns:p14="http://schemas.microsoft.com/office/powerpoint/2010/main" val="4092314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B07EEC-9848-48B3-86EC-D4181C98D655}" type="datetimeFigureOut">
              <a:rPr lang="en-US" smtClean="0"/>
              <a:t>4/12/2019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9B8474-973A-4E67-8F9B-146060275314}" type="slidenum">
              <a:rPr lang="en-US" smtClean="0"/>
              <a:t>‹#›</a:t>
            </a:fld>
            <a:endParaRPr lang="en-US"/>
          </a:p>
        </p:txBody>
      </p:sp>
    </p:spTree>
    <p:extLst>
      <p:ext uri="{BB962C8B-B14F-4D97-AF65-F5344CB8AC3E}">
        <p14:creationId xmlns:p14="http://schemas.microsoft.com/office/powerpoint/2010/main" val="7900786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B07EEC-9848-48B3-86EC-D4181C98D655}" type="datetimeFigureOut">
              <a:rPr lang="en-US" smtClean="0"/>
              <a:t>4/12/2019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E9B8474-973A-4E67-8F9B-146060275314}" type="slidenum">
              <a:rPr lang="en-US" smtClean="0"/>
              <a:t>‹#›</a:t>
            </a:fld>
            <a:endParaRPr lang="en-US"/>
          </a:p>
        </p:txBody>
      </p:sp>
    </p:spTree>
    <p:extLst>
      <p:ext uri="{BB962C8B-B14F-4D97-AF65-F5344CB8AC3E}">
        <p14:creationId xmlns:p14="http://schemas.microsoft.com/office/powerpoint/2010/main" val="5864025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B07EEC-9848-48B3-86EC-D4181C98D655}" type="datetimeFigureOut">
              <a:rPr lang="en-US" smtClean="0"/>
              <a:t>4/12/2019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9B8474-973A-4E67-8F9B-146060275314}" type="slidenum">
              <a:rPr lang="en-US" smtClean="0"/>
              <a:t>‹#›</a:t>
            </a:fld>
            <a:endParaRPr lang="en-US"/>
          </a:p>
        </p:txBody>
      </p:sp>
    </p:spTree>
    <p:extLst>
      <p:ext uri="{BB962C8B-B14F-4D97-AF65-F5344CB8AC3E}">
        <p14:creationId xmlns:p14="http://schemas.microsoft.com/office/powerpoint/2010/main" val="11013002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hyperlink" Target="http://creativecommons.org/licenses/by-nc-nd/4.0" TargetMode="External"/><Relationship Id="rId2" Type="http://schemas.openxmlformats.org/officeDocument/2006/relationships/hyperlink" Target="http://www.op-tec.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15975"/>
            <a:ext cx="7772400" cy="1470025"/>
          </a:xfrm>
        </p:spPr>
        <p:txBody>
          <a:bodyPr>
            <a:normAutofit/>
          </a:bodyPr>
          <a:lstStyle/>
          <a:p>
            <a:r>
              <a:rPr lang="en-US" sz="4500" b="1" dirty="0" smtClean="0">
                <a:latin typeface="Arial" panose="020B0604020202020204" pitchFamily="34" charset="0"/>
                <a:cs typeface="Arial" panose="020B0604020202020204" pitchFamily="34" charset="0"/>
              </a:rPr>
              <a:t>Excimer Lasers </a:t>
            </a:r>
            <a:r>
              <a:rPr lang="en-US" sz="4500" b="1" smtClean="0">
                <a:latin typeface="Arial" panose="020B0604020202020204" pitchFamily="34" charset="0"/>
                <a:cs typeface="Arial" panose="020B0604020202020204" pitchFamily="34" charset="0"/>
              </a:rPr>
              <a:t>and </a:t>
            </a:r>
            <a:br>
              <a:rPr lang="en-US" sz="4500" b="1" smtClean="0">
                <a:latin typeface="Arial" panose="020B0604020202020204" pitchFamily="34" charset="0"/>
                <a:cs typeface="Arial" panose="020B0604020202020204" pitchFamily="34" charset="0"/>
              </a:rPr>
            </a:br>
            <a:r>
              <a:rPr lang="en-US" sz="4500" b="1" smtClean="0">
                <a:latin typeface="Arial" panose="020B0604020202020204" pitchFamily="34" charset="0"/>
                <a:cs typeface="Arial" panose="020B0604020202020204" pitchFamily="34" charset="0"/>
              </a:rPr>
              <a:t>Their </a:t>
            </a:r>
            <a:r>
              <a:rPr lang="en-US" sz="4500" b="1" dirty="0" smtClean="0">
                <a:latin typeface="Arial" panose="020B0604020202020204" pitchFamily="34" charset="0"/>
                <a:cs typeface="Arial" panose="020B0604020202020204" pitchFamily="34" charset="0"/>
              </a:rPr>
              <a:t>Applications</a:t>
            </a:r>
            <a:endParaRPr lang="en-US" sz="4500"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533400" y="2743200"/>
            <a:ext cx="8077200" cy="3733800"/>
          </a:xfrm>
        </p:spPr>
        <p:txBody>
          <a:bodyPr>
            <a:normAutofit/>
          </a:bodyPr>
          <a:lstStyle/>
          <a:p>
            <a:endParaRPr lang="en-US" sz="2800" b="1" dirty="0" smtClean="0">
              <a:solidFill>
                <a:schemeClr val="tx1">
                  <a:lumMod val="95000"/>
                  <a:lumOff val="5000"/>
                </a:schemeClr>
              </a:solidFill>
              <a:latin typeface="Arial" panose="020B0604020202020204" pitchFamily="34" charset="0"/>
              <a:cs typeface="Arial" panose="020B0604020202020204" pitchFamily="34" charset="0"/>
            </a:endParaRPr>
          </a:p>
          <a:p>
            <a:r>
              <a:rPr lang="en-US" sz="2800" b="1" dirty="0" smtClean="0">
                <a:solidFill>
                  <a:schemeClr val="tx1">
                    <a:lumMod val="95000"/>
                    <a:lumOff val="5000"/>
                  </a:schemeClr>
                </a:solidFill>
                <a:latin typeface="Arial" panose="020B0604020202020204" pitchFamily="34" charset="0"/>
                <a:cs typeface="Arial" panose="020B0604020202020204" pitchFamily="34" charset="0"/>
              </a:rPr>
              <a:t>Module 2-9 </a:t>
            </a:r>
          </a:p>
          <a:p>
            <a:r>
              <a:rPr lang="en-US" sz="2800" b="1" dirty="0" smtClean="0">
                <a:solidFill>
                  <a:schemeClr val="tx1">
                    <a:lumMod val="95000"/>
                    <a:lumOff val="5000"/>
                  </a:schemeClr>
                </a:solidFill>
                <a:latin typeface="Arial" panose="020B0604020202020204" pitchFamily="34" charset="0"/>
                <a:cs typeface="Arial" panose="020B0604020202020204" pitchFamily="34" charset="0"/>
              </a:rPr>
              <a:t>of</a:t>
            </a:r>
          </a:p>
          <a:p>
            <a:r>
              <a:rPr lang="en-US" sz="2800" b="1" dirty="0" smtClean="0">
                <a:solidFill>
                  <a:schemeClr val="tx1">
                    <a:lumMod val="95000"/>
                    <a:lumOff val="5000"/>
                  </a:schemeClr>
                </a:solidFill>
                <a:latin typeface="Arial" panose="020B0604020202020204" pitchFamily="34" charset="0"/>
                <a:cs typeface="Arial" panose="020B0604020202020204" pitchFamily="34" charset="0"/>
              </a:rPr>
              <a:t>Course 2, </a:t>
            </a:r>
            <a:r>
              <a:rPr lang="en-US" sz="2800" b="1" i="1" dirty="0" smtClean="0">
                <a:solidFill>
                  <a:schemeClr val="tx1">
                    <a:lumMod val="95000"/>
                    <a:lumOff val="5000"/>
                  </a:schemeClr>
                </a:solidFill>
                <a:latin typeface="Arial" panose="020B0604020202020204" pitchFamily="34" charset="0"/>
                <a:cs typeface="Arial" panose="020B0604020202020204" pitchFamily="34" charset="0"/>
              </a:rPr>
              <a:t>Laser Systems and Applications</a:t>
            </a:r>
          </a:p>
          <a:p>
            <a:r>
              <a:rPr lang="en-US" sz="2800" b="1" i="1" smtClean="0">
                <a:solidFill>
                  <a:schemeClr val="tx1">
                    <a:lumMod val="95000"/>
                    <a:lumOff val="5000"/>
                  </a:schemeClr>
                </a:solidFill>
                <a:latin typeface="Arial" panose="020B0604020202020204" pitchFamily="34" charset="0"/>
                <a:cs typeface="Arial" panose="020B0604020202020204" pitchFamily="34" charset="0"/>
              </a:rPr>
              <a:t>2</a:t>
            </a:r>
            <a:r>
              <a:rPr lang="en-US" sz="2800" b="1" i="1" baseline="30000" smtClean="0">
                <a:solidFill>
                  <a:schemeClr val="tx1">
                    <a:lumMod val="95000"/>
                    <a:lumOff val="5000"/>
                  </a:schemeClr>
                </a:solidFill>
                <a:latin typeface="Arial" panose="020B0604020202020204" pitchFamily="34" charset="0"/>
                <a:cs typeface="Arial" panose="020B0604020202020204" pitchFamily="34" charset="0"/>
              </a:rPr>
              <a:t>nd</a:t>
            </a:r>
            <a:r>
              <a:rPr lang="en-US" sz="2800" b="1" i="1" smtClean="0">
                <a:solidFill>
                  <a:schemeClr val="tx1">
                    <a:lumMod val="95000"/>
                    <a:lumOff val="5000"/>
                  </a:schemeClr>
                </a:solidFill>
                <a:latin typeface="Arial" panose="020B0604020202020204" pitchFamily="34" charset="0"/>
                <a:cs typeface="Arial" panose="020B0604020202020204" pitchFamily="34" charset="0"/>
              </a:rPr>
              <a:t> Edition</a:t>
            </a:r>
            <a:endParaRPr lang="en-US" sz="2800" b="1" i="1" dirty="0" smtClean="0">
              <a:solidFill>
                <a:schemeClr val="tx1">
                  <a:lumMod val="95000"/>
                  <a:lumOff val="5000"/>
                </a:schemeClr>
              </a:solidFill>
              <a:latin typeface="Arial" panose="020B0604020202020204" pitchFamily="34" charset="0"/>
              <a:cs typeface="Arial" panose="020B0604020202020204" pitchFamily="34" charset="0"/>
            </a:endParaRPr>
          </a:p>
          <a:p>
            <a:endParaRPr lang="en-US" sz="2800" b="1" dirty="0">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441" y="5563639"/>
            <a:ext cx="990717" cy="996685"/>
          </a:xfrm>
          <a:prstGeom prst="rect">
            <a:avLst/>
          </a:prstGeom>
        </p:spPr>
      </p:pic>
      <p:pic>
        <p:nvPicPr>
          <p:cNvPr id="8" name="Picture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170368" y="5614308"/>
            <a:ext cx="2874992" cy="895349"/>
          </a:xfrm>
          <a:prstGeom prst="rect">
            <a:avLst/>
          </a:prstGeom>
        </p:spPr>
      </p:pic>
      <p:cxnSp>
        <p:nvCxnSpPr>
          <p:cNvPr id="7" name="Straight Connector 6"/>
          <p:cNvCxnSpPr/>
          <p:nvPr/>
        </p:nvCxnSpPr>
        <p:spPr>
          <a:xfrm>
            <a:off x="3383293" y="3063244"/>
            <a:ext cx="2285975"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6939508" y="6421308"/>
            <a:ext cx="1336713" cy="307777"/>
          </a:xfrm>
          <a:prstGeom prst="rect">
            <a:avLst/>
          </a:prstGeom>
          <a:noFill/>
        </p:spPr>
        <p:txBody>
          <a:bodyPr wrap="none" rtlCol="0">
            <a:spAutoFit/>
          </a:bodyPr>
          <a:lstStyle/>
          <a:p>
            <a:r>
              <a:rPr lang="en-US" sz="1400" dirty="0" smtClean="0">
                <a:latin typeface="Times New Roman" panose="02020603050405020304" pitchFamily="18" charset="0"/>
                <a:cs typeface="Times New Roman" panose="02020603050405020304" pitchFamily="18" charset="0"/>
              </a:rPr>
              <a:t>www.op-tec.org</a:t>
            </a:r>
            <a:endParaRPr lang="en-US"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7369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6AF25709-6BDC-402F-9B62-767E4BC287C0}" type="slidenum">
              <a:rPr lang="en-US" smtClean="0"/>
              <a:t>2</a:t>
            </a:fld>
            <a:endParaRPr lang="en-US"/>
          </a:p>
        </p:txBody>
      </p:sp>
      <p:sp>
        <p:nvSpPr>
          <p:cNvPr id="3" name="Rectangle 2"/>
          <p:cNvSpPr/>
          <p:nvPr/>
        </p:nvSpPr>
        <p:spPr>
          <a:xfrm>
            <a:off x="914400" y="689550"/>
            <a:ext cx="7315120" cy="4339650"/>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2018 University of Central Florida</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hangingPunct="0">
              <a:spcAft>
                <a:spcPts val="600"/>
              </a:spcAft>
            </a:pPr>
            <a:r>
              <a:rPr lang="en-US" sz="1400" dirty="0">
                <a:solidFill>
                  <a:srgbClr val="000000"/>
                </a:solidFill>
                <a:latin typeface="Times New Roman" panose="02020603050405020304" pitchFamily="18" charset="0"/>
                <a:ea typeface="Times New Roman" panose="02020603050405020304" pitchFamily="18" charset="0"/>
              </a:rPr>
              <a:t> </a:t>
            </a:r>
            <a:endParaRPr lang="en-US" sz="1400" dirty="0">
              <a:latin typeface="Times New Roman" panose="02020603050405020304" pitchFamily="18" charset="0"/>
              <a:ea typeface="Times New Roman" panose="02020603050405020304" pitchFamily="18" charset="0"/>
            </a:endParaRPr>
          </a:p>
          <a:p>
            <a:r>
              <a:rPr lang="en-US" sz="14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This text was developed by the National Center for Optics and Photonics Education (OP-TEC), University of Central Florida, under NSF ATE grant 1303732. Any opinions, findings, and conclusions or recommendations expressed in this material are those of the author(s) and do not necessarily reflect the views of the National Science Foundation.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hangingPunct="0">
              <a:spcAft>
                <a:spcPts val="600"/>
              </a:spcAft>
            </a:pPr>
            <a:r>
              <a:rPr lang="en-US" sz="1400" dirty="0">
                <a:solidFill>
                  <a:srgbClr val="000000"/>
                </a:solidFill>
                <a:latin typeface="Times New Roman" panose="02020603050405020304" pitchFamily="18" charset="0"/>
                <a:ea typeface="Times New Roman" panose="02020603050405020304" pitchFamily="18" charset="0"/>
              </a:rPr>
              <a:t> </a:t>
            </a:r>
            <a:endParaRPr lang="en-US" sz="1400" dirty="0">
              <a:latin typeface="Times New Roman" panose="02020603050405020304" pitchFamily="18" charset="0"/>
              <a:ea typeface="Times New Roman" panose="02020603050405020304" pitchFamily="18" charset="0"/>
            </a:endParaRPr>
          </a:p>
          <a:p>
            <a:r>
              <a:rPr lang="en-US"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Published and distributed by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r>
              <a:rPr lang="en-US"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OP-TEC</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r>
              <a:rPr lang="en-US"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University of Central Florida</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r>
              <a:rPr lang="en-US" sz="1400" u="sng" dirty="0">
                <a:solidFill>
                  <a:srgbClr val="0563C1"/>
                </a:solidFill>
                <a:latin typeface="Times New Roman" panose="02020603050405020304" pitchFamily="18" charset="0"/>
                <a:ea typeface="Calibri" panose="020F0502020204030204" pitchFamily="34" charset="0"/>
                <a:cs typeface="Times New Roman" panose="02020603050405020304" pitchFamily="18" charset="0"/>
                <a:hlinkClick r:id="rId2"/>
              </a:rPr>
              <a:t>http://www.op-tec.org</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a:solidFill>
                  <a:srgbClr val="000000"/>
                </a:solidFill>
                <a:latin typeface="Times New Roman" panose="02020603050405020304" pitchFamily="18" charset="0"/>
                <a:ea typeface="Times New Roman" panose="02020603050405020304" pitchFamily="18" charset="0"/>
              </a:rPr>
              <a:t> </a:t>
            </a:r>
            <a:endParaRPr lang="en-US" sz="1400" dirty="0">
              <a:latin typeface="Times New Roman" panose="02020603050405020304" pitchFamily="18" charset="0"/>
              <a:ea typeface="Times New Roman" panose="02020603050405020304" pitchFamily="18" charset="0"/>
            </a:endParaRPr>
          </a:p>
          <a:p>
            <a:r>
              <a:rPr lang="en-US" sz="14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Permission to copy and distribute</a:t>
            </a:r>
            <a:r>
              <a:rPr lang="en-US"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r>
            <a:br>
              <a:rPr lang="en-US"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br>
            <a:r>
              <a:rPr lang="en-US"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This work is licensed under the Creative Commons Attribution-</a:t>
            </a:r>
            <a:r>
              <a:rPr lang="en-US" sz="1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NonCommercial</a:t>
            </a:r>
            <a:r>
              <a:rPr lang="en-US"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a:t>
            </a:r>
            <a:r>
              <a:rPr lang="en-US" sz="1400" dirty="0" err="1">
                <a:solidFill>
                  <a:srgbClr val="000000"/>
                </a:solidFill>
                <a:latin typeface="Times New Roman" panose="02020603050405020304" pitchFamily="18" charset="0"/>
                <a:ea typeface="Calibri" panose="020F0502020204030204" pitchFamily="34" charset="0"/>
                <a:cs typeface="Times New Roman" panose="02020603050405020304" pitchFamily="18" charset="0"/>
              </a:rPr>
              <a:t>NoDerivatives</a:t>
            </a:r>
            <a:r>
              <a:rPr lang="en-US"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4.0 International License.</a:t>
            </a:r>
            <a:r>
              <a:rPr lang="en-US" sz="1400" dirty="0">
                <a:solidFill>
                  <a:srgbClr val="1F497D"/>
                </a:solidFill>
                <a:latin typeface="Times New Roman" panose="02020603050405020304" pitchFamily="18" charset="0"/>
                <a:ea typeface="Calibri" panose="020F0502020204030204" pitchFamily="34" charset="0"/>
                <a:cs typeface="Times New Roman" panose="02020603050405020304" pitchFamily="18" charset="0"/>
              </a:rPr>
              <a:t> </a:t>
            </a:r>
            <a:r>
              <a:rPr lang="en-US" sz="1400" u="sng" dirty="0">
                <a:solidFill>
                  <a:srgbClr val="1155CC"/>
                </a:solidFill>
                <a:latin typeface="Times New Roman" panose="02020603050405020304" pitchFamily="18" charset="0"/>
                <a:ea typeface="Calibri" panose="020F0502020204030204" pitchFamily="34" charset="0"/>
                <a:cs typeface="Times New Roman" panose="02020603050405020304" pitchFamily="18" charset="0"/>
                <a:hlinkClick r:id="rId3"/>
              </a:rPr>
              <a:t>http://creativecommons.org/licenses/by-nc-nd/4.0</a:t>
            </a:r>
            <a:r>
              <a:rPr lang="en-US" sz="1400" dirty="0">
                <a:solidFill>
                  <a:srgbClr val="1F497D"/>
                </a:solidFill>
                <a:latin typeface="Times New Roman" panose="02020603050405020304" pitchFamily="18" charset="0"/>
                <a:ea typeface="Calibri" panose="020F0502020204030204" pitchFamily="34" charset="0"/>
                <a:cs typeface="Times New Roman" panose="02020603050405020304" pitchFamily="18" charset="0"/>
              </a:rPr>
              <a:t>.  </a:t>
            </a:r>
            <a:r>
              <a:rPr lang="en-US"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Individuals and organizations may copy and distribute this material for non-commercial purposes. Appropriate credit to the University of Central Florida &amp; the National Science Foundation shall be displayed, by retaining the statements on this page.</a:t>
            </a:r>
            <a:endParaRPr lang="en-US" sz="1200" dirty="0">
              <a:latin typeface="Calibri" panose="020F0502020204030204" pitchFamily="34" charset="0"/>
              <a:ea typeface="Calibri" panose="020F0502020204030204" pitchFamily="34" charset="0"/>
              <a:cs typeface="Times New Roman" panose="02020603050405020304" pitchFamily="18" charset="0"/>
            </a:endParaRPr>
          </a:p>
          <a:p>
            <a:r>
              <a:rPr lang="en-US" sz="14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19893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457200" y="5029200"/>
                <a:ext cx="8229600" cy="1143000"/>
              </a:xfrm>
            </p:spPr>
            <p:txBody>
              <a:bodyPr>
                <a:noAutofit/>
              </a:bodyPr>
              <a:lstStyle/>
              <a:p>
                <a:pPr algn="l"/>
                <a:r>
                  <a:rPr lang="en-US" sz="2400" b="1" dirty="0" smtClean="0">
                    <a:latin typeface="Arial" panose="020B0604020202020204" pitchFamily="34" charset="0"/>
                    <a:cs typeface="Arial" panose="020B0604020202020204" pitchFamily="34" charset="0"/>
                  </a:rPr>
                  <a:t>Figure 9-1 </a:t>
                </a:r>
                <a:r>
                  <a:rPr lang="en-US" sz="2400" i="1" dirty="0" smtClean="0">
                    <a:latin typeface="Times New Roman" panose="02020603050405020304" pitchFamily="18" charset="0"/>
                    <a:cs typeface="Times New Roman" panose="02020603050405020304" pitchFamily="18" charset="0"/>
                  </a:rPr>
                  <a:t>Formation of a </a:t>
                </a:r>
                <a14:m>
                  <m:oMath xmlns:m="http://schemas.openxmlformats.org/officeDocument/2006/math">
                    <m:sSup>
                      <m:sSupPr>
                        <m:ctrlPr>
                          <a:rPr lang="en-US" sz="2400" i="1" smtClean="0">
                            <a:latin typeface="Cambria Math" panose="02040503050406030204" pitchFamily="18" charset="0"/>
                            <a:cs typeface="Times New Roman" panose="02020603050405020304" pitchFamily="18" charset="0"/>
                          </a:rPr>
                        </m:ctrlPr>
                      </m:sSupPr>
                      <m:e>
                        <m:r>
                          <a:rPr lang="en-US" sz="2400" b="0" i="1" smtClean="0">
                            <a:latin typeface="Cambria Math"/>
                            <a:cs typeface="Times New Roman" panose="02020603050405020304" pitchFamily="18" charset="0"/>
                          </a:rPr>
                          <m:t>𝐾𝑟𝐹</m:t>
                        </m:r>
                      </m:e>
                      <m:sup>
                        <m:r>
                          <a:rPr lang="en-US" sz="2400" b="0" i="1" smtClean="0">
                            <a:latin typeface="Cambria Math"/>
                            <a:cs typeface="Times New Roman" panose="02020603050405020304" pitchFamily="18" charset="0"/>
                          </a:rPr>
                          <m:t>∗</m:t>
                        </m:r>
                      </m:sup>
                    </m:sSup>
                    <m:r>
                      <a:rPr lang="en-US" sz="2400" i="1" smtClean="0">
                        <a:latin typeface="Cambria Math"/>
                        <a:cs typeface="Times New Roman" panose="02020603050405020304" pitchFamily="18" charset="0"/>
                      </a:rPr>
                      <m:t> </m:t>
                    </m:r>
                  </m:oMath>
                </a14:m>
                <a:r>
                  <a:rPr lang="en-US" sz="2400" i="1" dirty="0" smtClean="0">
                    <a:latin typeface="Times New Roman" panose="02020603050405020304" pitchFamily="18" charset="0"/>
                    <a:cs typeface="Times New Roman" panose="02020603050405020304" pitchFamily="18" charset="0"/>
                  </a:rPr>
                  <a:t>molecule. Left:  Original situation of approaching particles before interaction.  Right:  Situation after the interaction has formed </a:t>
                </a:r>
                <a14:m>
                  <m:oMath xmlns:m="http://schemas.openxmlformats.org/officeDocument/2006/math">
                    <m:sSup>
                      <m:sSupPr>
                        <m:ctrlPr>
                          <a:rPr lang="en-US" sz="2400" i="1" smtClean="0">
                            <a:latin typeface="Cambria Math" panose="02040503050406030204" pitchFamily="18" charset="0"/>
                            <a:cs typeface="Times New Roman" panose="02020603050405020304" pitchFamily="18" charset="0"/>
                          </a:rPr>
                        </m:ctrlPr>
                      </m:sSupPr>
                      <m:e>
                        <m:r>
                          <a:rPr lang="en-US" sz="2400" b="0" i="1" smtClean="0">
                            <a:latin typeface="Cambria Math"/>
                            <a:cs typeface="Times New Roman" panose="02020603050405020304" pitchFamily="18" charset="0"/>
                          </a:rPr>
                          <m:t>𝐾𝑟𝐹</m:t>
                        </m:r>
                      </m:e>
                      <m:sup>
                        <m:r>
                          <a:rPr lang="en-US" sz="2400" b="0" i="1" smtClean="0">
                            <a:latin typeface="Cambria Math"/>
                            <a:cs typeface="Times New Roman" panose="02020603050405020304" pitchFamily="18" charset="0"/>
                          </a:rPr>
                          <m:t>∗</m:t>
                        </m:r>
                      </m:sup>
                    </m:sSup>
                  </m:oMath>
                </a14:m>
                <a:r>
                  <a:rPr lang="en-US" sz="2400" i="1" dirty="0" smtClean="0">
                    <a:latin typeface="Times New Roman" panose="02020603050405020304" pitchFamily="18" charset="0"/>
                    <a:cs typeface="Times New Roman" panose="02020603050405020304" pitchFamily="18" charset="0"/>
                  </a:rPr>
                  <a:t>.</a:t>
                </a:r>
                <a:endParaRPr lang="en-US" sz="2400" i="1" dirty="0">
                  <a:latin typeface="Times New Roman" panose="02020603050405020304" pitchFamily="18" charset="0"/>
                  <a:cs typeface="Times New Roman" panose="02020603050405020304" pitchFamily="18" charset="0"/>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457200" y="5029200"/>
                <a:ext cx="8229600" cy="1143000"/>
              </a:xfrm>
              <a:blipFill rotWithShape="1">
                <a:blip r:embed="rId2"/>
                <a:stretch>
                  <a:fillRect l="-1111" t="-6383" b="-13830"/>
                </a:stretch>
              </a:blipFill>
            </p:spPr>
            <p:txBody>
              <a:bodyPr/>
              <a:lstStyle/>
              <a:p>
                <a:r>
                  <a:rPr lang="en-US">
                    <a:noFill/>
                  </a:rPr>
                  <a:t> </a:t>
                </a:r>
              </a:p>
            </p:txBody>
          </p:sp>
        </mc:Fallback>
      </mc:AlternateContent>
      <p:pic>
        <p:nvPicPr>
          <p:cNvPr id="4" name="Content Placeholder 3"/>
          <p:cNvPicPr>
            <a:picLocks noGrp="1" noChangeAspect="1"/>
          </p:cNvPicPr>
          <p:nvPr>
            <p:ph idx="1"/>
          </p:nvPr>
        </p:nvPicPr>
        <p:blipFill rotWithShape="1">
          <a:blip r:embed="rId3">
            <a:extLst>
              <a:ext uri="{28A0092B-C50C-407E-A947-70E740481C1C}">
                <a14:useLocalDpi xmlns:a14="http://schemas.microsoft.com/office/drawing/2010/main" val="0"/>
              </a:ext>
            </a:extLst>
          </a:blip>
          <a:srcRect b="8622"/>
          <a:stretch/>
        </p:blipFill>
        <p:spPr>
          <a:xfrm>
            <a:off x="152400" y="533400"/>
            <a:ext cx="8778240" cy="3886200"/>
          </a:xfrm>
        </p:spPr>
      </p:pic>
    </p:spTree>
    <p:extLst>
      <p:ext uri="{BB962C8B-B14F-4D97-AF65-F5344CB8AC3E}">
        <p14:creationId xmlns:p14="http://schemas.microsoft.com/office/powerpoint/2010/main" val="13061883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457200" y="5029200"/>
                <a:ext cx="8229600" cy="1143000"/>
              </a:xfrm>
            </p:spPr>
            <p:txBody>
              <a:bodyPr>
                <a:normAutofit/>
              </a:bodyPr>
              <a:lstStyle/>
              <a:p>
                <a:pPr algn="l"/>
                <a:r>
                  <a:rPr lang="en-US" sz="2400" b="1" dirty="0" smtClean="0">
                    <a:latin typeface="Arial" panose="020B0604020202020204" pitchFamily="34" charset="0"/>
                    <a:cs typeface="Arial" panose="020B0604020202020204" pitchFamily="34" charset="0"/>
                  </a:rPr>
                  <a:t>Figure 9-2 </a:t>
                </a:r>
                <a:r>
                  <a:rPr lang="en-US" sz="2400" i="1" dirty="0" smtClean="0">
                    <a:latin typeface="Times New Roman" panose="02020603050405020304" pitchFamily="18" charset="0"/>
                    <a:cs typeface="Times New Roman" panose="02020603050405020304" pitchFamily="18" charset="0"/>
                  </a:rPr>
                  <a:t>Breakup of excited </a:t>
                </a:r>
                <a14:m>
                  <m:oMath xmlns:m="http://schemas.openxmlformats.org/officeDocument/2006/math">
                    <m:sSup>
                      <m:sSupPr>
                        <m:ctrlPr>
                          <a:rPr lang="en-US" sz="2400" i="1" smtClean="0">
                            <a:latin typeface="Cambria Math" panose="02040503050406030204" pitchFamily="18" charset="0"/>
                            <a:cs typeface="Times New Roman" panose="02020603050405020304" pitchFamily="18" charset="0"/>
                          </a:rPr>
                        </m:ctrlPr>
                      </m:sSupPr>
                      <m:e>
                        <m:r>
                          <a:rPr lang="en-US" sz="2400" b="0" i="1" smtClean="0">
                            <a:latin typeface="Cambria Math"/>
                            <a:cs typeface="Times New Roman" panose="02020603050405020304" pitchFamily="18" charset="0"/>
                          </a:rPr>
                          <m:t>𝐾𝑟𝐹</m:t>
                        </m:r>
                      </m:e>
                      <m:sup>
                        <m:r>
                          <a:rPr lang="en-US" sz="2400" b="0" i="1" smtClean="0">
                            <a:latin typeface="Cambria Math"/>
                            <a:cs typeface="Times New Roman" panose="02020603050405020304" pitchFamily="18" charset="0"/>
                          </a:rPr>
                          <m:t>∗</m:t>
                        </m:r>
                      </m:sup>
                    </m:sSup>
                  </m:oMath>
                </a14:m>
                <a:r>
                  <a:rPr lang="en-US" sz="2400" b="1" dirty="0" smtClean="0">
                    <a:latin typeface="Arial" panose="020B0604020202020204" pitchFamily="34" charset="0"/>
                    <a:cs typeface="Arial" panose="020B0604020202020204" pitchFamily="34" charset="0"/>
                  </a:rPr>
                  <a:t> </a:t>
                </a:r>
                <a:r>
                  <a:rPr lang="en-US" sz="2400" i="1" dirty="0" smtClean="0">
                    <a:latin typeface="Times New Roman" panose="02020603050405020304" pitchFamily="18" charset="0"/>
                    <a:cs typeface="Times New Roman" panose="02020603050405020304" pitchFamily="18" charset="0"/>
                  </a:rPr>
                  <a:t>molecule.  Left:  Original </a:t>
                </a:r>
                <a14:m>
                  <m:oMath xmlns:m="http://schemas.openxmlformats.org/officeDocument/2006/math">
                    <m:sSup>
                      <m:sSupPr>
                        <m:ctrlPr>
                          <a:rPr lang="en-US" sz="2400" i="1" smtClean="0">
                            <a:latin typeface="Cambria Math" panose="02040503050406030204" pitchFamily="18" charset="0"/>
                            <a:cs typeface="Times New Roman" panose="02020603050405020304" pitchFamily="18" charset="0"/>
                          </a:rPr>
                        </m:ctrlPr>
                      </m:sSupPr>
                      <m:e>
                        <m:r>
                          <a:rPr lang="en-US" sz="2400" b="0" i="1" smtClean="0">
                            <a:latin typeface="Cambria Math"/>
                            <a:cs typeface="Times New Roman" panose="02020603050405020304" pitchFamily="18" charset="0"/>
                          </a:rPr>
                          <m:t>𝐾𝑟𝐹</m:t>
                        </m:r>
                      </m:e>
                      <m:sup>
                        <m:r>
                          <a:rPr lang="en-US" sz="2400" b="0" i="1" smtClean="0">
                            <a:latin typeface="Cambria Math"/>
                            <a:cs typeface="Times New Roman" panose="02020603050405020304" pitchFamily="18" charset="0"/>
                          </a:rPr>
                          <m:t>∗</m:t>
                        </m:r>
                      </m:sup>
                    </m:sSup>
                  </m:oMath>
                </a14:m>
                <a:r>
                  <a:rPr lang="en-US" sz="2400" b="1" dirty="0" smtClean="0">
                    <a:latin typeface="Arial" panose="020B0604020202020204" pitchFamily="34" charset="0"/>
                    <a:cs typeface="Arial" panose="020B0604020202020204" pitchFamily="34" charset="0"/>
                  </a:rPr>
                  <a:t> </a:t>
                </a:r>
                <a:r>
                  <a:rPr lang="en-US" sz="2400" i="1" dirty="0" smtClean="0">
                    <a:latin typeface="Times New Roman" panose="02020603050405020304" pitchFamily="18" charset="0"/>
                    <a:cs typeface="Times New Roman" panose="02020603050405020304" pitchFamily="18" charset="0"/>
                  </a:rPr>
                  <a:t>molecule.  Right:  Products of breakup of </a:t>
                </a:r>
                <a14:m>
                  <m:oMath xmlns:m="http://schemas.openxmlformats.org/officeDocument/2006/math">
                    <m:sSup>
                      <m:sSupPr>
                        <m:ctrlPr>
                          <a:rPr lang="en-US" sz="2400" i="1" smtClean="0">
                            <a:latin typeface="Cambria Math" panose="02040503050406030204" pitchFamily="18" charset="0"/>
                            <a:cs typeface="Times New Roman" panose="02020603050405020304" pitchFamily="18" charset="0"/>
                          </a:rPr>
                        </m:ctrlPr>
                      </m:sSupPr>
                      <m:e>
                        <m:r>
                          <a:rPr lang="en-US" sz="2400" b="0" i="1" smtClean="0">
                            <a:latin typeface="Cambria Math"/>
                            <a:cs typeface="Times New Roman" panose="02020603050405020304" pitchFamily="18" charset="0"/>
                          </a:rPr>
                          <m:t>𝐾𝑟𝐹</m:t>
                        </m:r>
                      </m:e>
                      <m:sup>
                        <m:r>
                          <a:rPr lang="en-US" sz="2400" b="0" i="1" smtClean="0">
                            <a:latin typeface="Cambria Math"/>
                            <a:cs typeface="Times New Roman" panose="02020603050405020304" pitchFamily="18" charset="0"/>
                          </a:rPr>
                          <m:t>∗</m:t>
                        </m:r>
                      </m:sup>
                    </m:sSup>
                    <m:r>
                      <a:rPr lang="en-US" sz="2400" i="1" smtClean="0">
                        <a:latin typeface="Cambria Math"/>
                        <a:cs typeface="Times New Roman" panose="02020603050405020304" pitchFamily="18" charset="0"/>
                      </a:rPr>
                      <m:t> </m:t>
                    </m:r>
                  </m:oMath>
                </a14:m>
                <a:r>
                  <a:rPr lang="en-US" sz="2400" i="1" dirty="0" smtClean="0">
                    <a:latin typeface="Times New Roman" panose="02020603050405020304" pitchFamily="18" charset="0"/>
                    <a:cs typeface="Times New Roman" panose="02020603050405020304" pitchFamily="18" charset="0"/>
                  </a:rPr>
                  <a:t>molecule.</a:t>
                </a:r>
                <a:endParaRPr lang="en-US" sz="2400" i="1" dirty="0">
                  <a:latin typeface="Times New Roman" panose="02020603050405020304" pitchFamily="18" charset="0"/>
                  <a:cs typeface="Times New Roman" panose="02020603050405020304" pitchFamily="18" charset="0"/>
                </a:endParaRPr>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457200" y="5029200"/>
                <a:ext cx="8229600" cy="1143000"/>
              </a:xfrm>
              <a:blipFill rotWithShape="1">
                <a:blip r:embed="rId2"/>
                <a:stretch>
                  <a:fillRect l="-1111"/>
                </a:stretch>
              </a:blipFill>
            </p:spPr>
            <p:txBody>
              <a:bodyPr/>
              <a:lstStyle/>
              <a:p>
                <a:r>
                  <a:rPr lang="en-US">
                    <a:noFill/>
                  </a:rPr>
                  <a:t> </a:t>
                </a:r>
              </a:p>
            </p:txBody>
          </p:sp>
        </mc:Fallback>
      </mc:AlternateContent>
      <p:pic>
        <p:nvPicPr>
          <p:cNvPr id="4" name="Content Placeholder 3"/>
          <p:cNvPicPr>
            <a:picLocks noGrp="1" noChangeAspect="1"/>
          </p:cNvPicPr>
          <p:nvPr>
            <p:ph idx="1"/>
          </p:nvPr>
        </p:nvPicPr>
        <p:blipFill rotWithShape="1">
          <a:blip r:embed="rId3">
            <a:extLst>
              <a:ext uri="{28A0092B-C50C-407E-A947-70E740481C1C}">
                <a14:useLocalDpi xmlns:a14="http://schemas.microsoft.com/office/drawing/2010/main" val="0"/>
              </a:ext>
            </a:extLst>
          </a:blip>
          <a:srcRect b="7270"/>
          <a:stretch/>
        </p:blipFill>
        <p:spPr>
          <a:xfrm>
            <a:off x="2362200" y="304801"/>
            <a:ext cx="4389120" cy="4419600"/>
          </a:xfrm>
        </p:spPr>
      </p:pic>
    </p:spTree>
    <p:extLst>
      <p:ext uri="{BB962C8B-B14F-4D97-AF65-F5344CB8AC3E}">
        <p14:creationId xmlns:p14="http://schemas.microsoft.com/office/powerpoint/2010/main" val="19213966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29200"/>
            <a:ext cx="8229600" cy="1143000"/>
          </a:xfrm>
        </p:spPr>
        <p:txBody>
          <a:bodyPr>
            <a:normAutofit/>
          </a:bodyPr>
          <a:lstStyle/>
          <a:p>
            <a:r>
              <a:rPr lang="en-US" sz="2400" b="1" dirty="0" smtClean="0">
                <a:latin typeface="Arial" panose="020B0604020202020204" pitchFamily="34" charset="0"/>
                <a:cs typeface="Arial" panose="020B0604020202020204" pitchFamily="34" charset="0"/>
              </a:rPr>
              <a:t>Figure 9-3 </a:t>
            </a:r>
            <a:r>
              <a:rPr lang="en-US" sz="2400" i="1" dirty="0" smtClean="0">
                <a:latin typeface="Times New Roman" panose="02020603050405020304" pitchFamily="18" charset="0"/>
                <a:cs typeface="Times New Roman" panose="02020603050405020304" pitchFamily="18" charset="0"/>
              </a:rPr>
              <a:t>Energy level diagram for an excimer</a:t>
            </a:r>
            <a:endParaRPr lang="en-US" sz="2400" b="1"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b="6178"/>
          <a:stretch/>
        </p:blipFill>
        <p:spPr>
          <a:xfrm>
            <a:off x="3200400" y="247984"/>
            <a:ext cx="2743200" cy="4628816"/>
          </a:xfrm>
        </p:spPr>
      </p:pic>
    </p:spTree>
    <p:extLst>
      <p:ext uri="{BB962C8B-B14F-4D97-AF65-F5344CB8AC3E}">
        <p14:creationId xmlns:p14="http://schemas.microsoft.com/office/powerpoint/2010/main" val="85822473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29200"/>
            <a:ext cx="8229600" cy="1143000"/>
          </a:xfrm>
        </p:spPr>
        <p:txBody>
          <a:bodyPr>
            <a:normAutofit/>
          </a:bodyPr>
          <a:lstStyle/>
          <a:p>
            <a:r>
              <a:rPr lang="en-US" sz="2400" b="1" dirty="0" smtClean="0">
                <a:latin typeface="Arial" panose="020B0604020202020204" pitchFamily="34" charset="0"/>
                <a:cs typeface="Arial" panose="020B0604020202020204" pitchFamily="34" charset="0"/>
              </a:rPr>
              <a:t>Figure 9-4 </a:t>
            </a:r>
            <a:r>
              <a:rPr lang="en-US" sz="2400" i="1" dirty="0" smtClean="0">
                <a:latin typeface="Times New Roman" panose="02020603050405020304" pitchFamily="18" charset="0"/>
                <a:cs typeface="Times New Roman" panose="02020603050405020304" pitchFamily="18" charset="0"/>
              </a:rPr>
              <a:t>Simplified schematic diagram of an excimer laser</a:t>
            </a:r>
            <a:endParaRPr lang="en-US" sz="2400" b="1" dirty="0">
              <a:latin typeface="Arial" panose="020B0604020202020204" pitchFamily="34" charset="0"/>
              <a:cs typeface="Arial" panose="020B0604020202020204" pitchFamily="34" charset="0"/>
            </a:endParaRPr>
          </a:p>
        </p:txBody>
      </p:sp>
      <p:pic>
        <p:nvPicPr>
          <p:cNvPr id="4" name="Content Placeholder 3"/>
          <p:cNvPicPr>
            <a:picLocks noGrp="1" noChangeAspect="1"/>
          </p:cNvPicPr>
          <p:nvPr>
            <p:ph idx="1"/>
          </p:nvPr>
        </p:nvPicPr>
        <p:blipFill rotWithShape="1">
          <a:blip r:embed="rId2">
            <a:extLst>
              <a:ext uri="{28A0092B-C50C-407E-A947-70E740481C1C}">
                <a14:useLocalDpi xmlns:a14="http://schemas.microsoft.com/office/drawing/2010/main" val="0"/>
              </a:ext>
            </a:extLst>
          </a:blip>
          <a:srcRect b="8965"/>
          <a:stretch/>
        </p:blipFill>
        <p:spPr>
          <a:xfrm>
            <a:off x="152400" y="855975"/>
            <a:ext cx="8778240" cy="3868425"/>
          </a:xfrm>
        </p:spPr>
      </p:pic>
    </p:spTree>
    <p:extLst>
      <p:ext uri="{BB962C8B-B14F-4D97-AF65-F5344CB8AC3E}">
        <p14:creationId xmlns:p14="http://schemas.microsoft.com/office/powerpoint/2010/main" val="162967341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51</Words>
  <Application>Microsoft Office PowerPoint</Application>
  <PresentationFormat>On-screen Show (4:3)</PresentationFormat>
  <Paragraphs>24</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Cambria Math</vt:lpstr>
      <vt:lpstr>Times New Roman</vt:lpstr>
      <vt:lpstr>Office Theme</vt:lpstr>
      <vt:lpstr>Excimer Lasers and  Their Applications</vt:lpstr>
      <vt:lpstr>PowerPoint Presentation</vt:lpstr>
      <vt:lpstr>Figure 9-1 Formation of a 〖KrF〗^∗  molecule. Left:  Original situation of approaching particles before interaction.  Right:  Situation after the interaction has formed 〖KrF〗^∗.</vt:lpstr>
      <vt:lpstr>Figure 9-2 Breakup of excited 〖KrF〗^∗ molecule.  Left:  Original 〖KrF〗^∗ molecule.  Right:  Products of breakup of 〖KrF〗^∗  molecule.</vt:lpstr>
      <vt:lpstr>Figure 9-3 Energy level diagram for an excimer</vt:lpstr>
      <vt:lpstr>Figure 9-4 Simplified schematic diagram of an excimer laser</vt:lpstr>
    </vt:vector>
  </TitlesOfParts>
  <Company>University of Central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Excimer Lasers and Their Applications</dc:title>
  <dc:creator>Jayne McElroy</dc:creator>
  <cp:lastModifiedBy>optec</cp:lastModifiedBy>
  <cp:revision>13</cp:revision>
  <cp:lastPrinted>2019-04-12T14:34:30Z</cp:lastPrinted>
  <dcterms:created xsi:type="dcterms:W3CDTF">2016-09-13T16:11:29Z</dcterms:created>
  <dcterms:modified xsi:type="dcterms:W3CDTF">2019-04-12T14:35:36Z</dcterms:modified>
</cp:coreProperties>
</file>