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38" d="100"/>
          <a:sy n="38" d="100"/>
        </p:scale>
        <p:origin x="136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2DFE22-2F76-46FF-808D-32A24B14D6CF}"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4CF7-48D3-4586-8740-0669F9030350}" type="slidenum">
              <a:rPr lang="en-US" smtClean="0"/>
              <a:t>‹#›</a:t>
            </a:fld>
            <a:endParaRPr lang="en-US"/>
          </a:p>
        </p:txBody>
      </p:sp>
    </p:spTree>
    <p:extLst>
      <p:ext uri="{BB962C8B-B14F-4D97-AF65-F5344CB8AC3E}">
        <p14:creationId xmlns:p14="http://schemas.microsoft.com/office/powerpoint/2010/main" val="422205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DFE22-2F76-46FF-808D-32A24B14D6CF}"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4CF7-48D3-4586-8740-0669F9030350}" type="slidenum">
              <a:rPr lang="en-US" smtClean="0"/>
              <a:t>‹#›</a:t>
            </a:fld>
            <a:endParaRPr lang="en-US"/>
          </a:p>
        </p:txBody>
      </p:sp>
    </p:spTree>
    <p:extLst>
      <p:ext uri="{BB962C8B-B14F-4D97-AF65-F5344CB8AC3E}">
        <p14:creationId xmlns:p14="http://schemas.microsoft.com/office/powerpoint/2010/main" val="83997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DFE22-2F76-46FF-808D-32A24B14D6CF}"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4CF7-48D3-4586-8740-0669F9030350}" type="slidenum">
              <a:rPr lang="en-US" smtClean="0"/>
              <a:t>‹#›</a:t>
            </a:fld>
            <a:endParaRPr lang="en-US"/>
          </a:p>
        </p:txBody>
      </p:sp>
    </p:spTree>
    <p:extLst>
      <p:ext uri="{BB962C8B-B14F-4D97-AF65-F5344CB8AC3E}">
        <p14:creationId xmlns:p14="http://schemas.microsoft.com/office/powerpoint/2010/main" val="235522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DFE22-2F76-46FF-808D-32A24B14D6CF}"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4CF7-48D3-4586-8740-0669F9030350}" type="slidenum">
              <a:rPr lang="en-US" smtClean="0"/>
              <a:t>‹#›</a:t>
            </a:fld>
            <a:endParaRPr lang="en-US"/>
          </a:p>
        </p:txBody>
      </p:sp>
    </p:spTree>
    <p:extLst>
      <p:ext uri="{BB962C8B-B14F-4D97-AF65-F5344CB8AC3E}">
        <p14:creationId xmlns:p14="http://schemas.microsoft.com/office/powerpoint/2010/main" val="16267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DFE22-2F76-46FF-808D-32A24B14D6CF}"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C4CF7-48D3-4586-8740-0669F9030350}" type="slidenum">
              <a:rPr lang="en-US" smtClean="0"/>
              <a:t>‹#›</a:t>
            </a:fld>
            <a:endParaRPr lang="en-US"/>
          </a:p>
        </p:txBody>
      </p:sp>
    </p:spTree>
    <p:extLst>
      <p:ext uri="{BB962C8B-B14F-4D97-AF65-F5344CB8AC3E}">
        <p14:creationId xmlns:p14="http://schemas.microsoft.com/office/powerpoint/2010/main" val="93353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2DFE22-2F76-46FF-808D-32A24B14D6CF}"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C4CF7-48D3-4586-8740-0669F9030350}" type="slidenum">
              <a:rPr lang="en-US" smtClean="0"/>
              <a:t>‹#›</a:t>
            </a:fld>
            <a:endParaRPr lang="en-US"/>
          </a:p>
        </p:txBody>
      </p:sp>
    </p:spTree>
    <p:extLst>
      <p:ext uri="{BB962C8B-B14F-4D97-AF65-F5344CB8AC3E}">
        <p14:creationId xmlns:p14="http://schemas.microsoft.com/office/powerpoint/2010/main" val="398398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2DFE22-2F76-46FF-808D-32A24B14D6CF}"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EC4CF7-48D3-4586-8740-0669F9030350}" type="slidenum">
              <a:rPr lang="en-US" smtClean="0"/>
              <a:t>‹#›</a:t>
            </a:fld>
            <a:endParaRPr lang="en-US"/>
          </a:p>
        </p:txBody>
      </p:sp>
    </p:spTree>
    <p:extLst>
      <p:ext uri="{BB962C8B-B14F-4D97-AF65-F5344CB8AC3E}">
        <p14:creationId xmlns:p14="http://schemas.microsoft.com/office/powerpoint/2010/main" val="303546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2DFE22-2F76-46FF-808D-32A24B14D6CF}"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EC4CF7-48D3-4586-8740-0669F9030350}" type="slidenum">
              <a:rPr lang="en-US" smtClean="0"/>
              <a:t>‹#›</a:t>
            </a:fld>
            <a:endParaRPr lang="en-US"/>
          </a:p>
        </p:txBody>
      </p:sp>
    </p:spTree>
    <p:extLst>
      <p:ext uri="{BB962C8B-B14F-4D97-AF65-F5344CB8AC3E}">
        <p14:creationId xmlns:p14="http://schemas.microsoft.com/office/powerpoint/2010/main" val="354821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DFE22-2F76-46FF-808D-32A24B14D6CF}"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EC4CF7-48D3-4586-8740-0669F9030350}" type="slidenum">
              <a:rPr lang="en-US" smtClean="0"/>
              <a:t>‹#›</a:t>
            </a:fld>
            <a:endParaRPr lang="en-US"/>
          </a:p>
        </p:txBody>
      </p:sp>
    </p:spTree>
    <p:extLst>
      <p:ext uri="{BB962C8B-B14F-4D97-AF65-F5344CB8AC3E}">
        <p14:creationId xmlns:p14="http://schemas.microsoft.com/office/powerpoint/2010/main" val="327848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DFE22-2F76-46FF-808D-32A24B14D6CF}"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C4CF7-48D3-4586-8740-0669F9030350}" type="slidenum">
              <a:rPr lang="en-US" smtClean="0"/>
              <a:t>‹#›</a:t>
            </a:fld>
            <a:endParaRPr lang="en-US"/>
          </a:p>
        </p:txBody>
      </p:sp>
    </p:spTree>
    <p:extLst>
      <p:ext uri="{BB962C8B-B14F-4D97-AF65-F5344CB8AC3E}">
        <p14:creationId xmlns:p14="http://schemas.microsoft.com/office/powerpoint/2010/main" val="96564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DFE22-2F76-46FF-808D-32A24B14D6CF}"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C4CF7-48D3-4586-8740-0669F9030350}" type="slidenum">
              <a:rPr lang="en-US" smtClean="0"/>
              <a:t>‹#›</a:t>
            </a:fld>
            <a:endParaRPr lang="en-US"/>
          </a:p>
        </p:txBody>
      </p:sp>
    </p:spTree>
    <p:extLst>
      <p:ext uri="{BB962C8B-B14F-4D97-AF65-F5344CB8AC3E}">
        <p14:creationId xmlns:p14="http://schemas.microsoft.com/office/powerpoint/2010/main" val="401282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DFE22-2F76-46FF-808D-32A24B14D6CF}" type="datetimeFigureOut">
              <a:rPr lang="en-US" smtClean="0"/>
              <a:t>4/12/2019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C4CF7-48D3-4586-8740-0669F9030350}" type="slidenum">
              <a:rPr lang="en-US" smtClean="0"/>
              <a:t>‹#›</a:t>
            </a:fld>
            <a:endParaRPr lang="en-US"/>
          </a:p>
        </p:txBody>
      </p:sp>
    </p:spTree>
    <p:extLst>
      <p:ext uri="{BB962C8B-B14F-4D97-AF65-F5344CB8AC3E}">
        <p14:creationId xmlns:p14="http://schemas.microsoft.com/office/powerpoint/2010/main" val="199831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hyperlink" Target="http://www.op-tec.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85800"/>
            <a:ext cx="7315200" cy="4572000"/>
          </a:xfrm>
        </p:spPr>
        <p:txBody>
          <a:bodyPr>
            <a:normAutofit fontScale="25000" lnSpcReduction="20000"/>
          </a:bodyPr>
          <a:lstStyle/>
          <a:p>
            <a:r>
              <a:rPr lang="en-US" sz="11200" b="1" dirty="0">
                <a:solidFill>
                  <a:schemeClr val="tx1"/>
                </a:solidFill>
                <a:latin typeface="Arial" panose="020B0604020202020204" pitchFamily="34" charset="0"/>
                <a:cs typeface="Arial" panose="020B0604020202020204" pitchFamily="34" charset="0"/>
              </a:rPr>
              <a:t>Quality Assurance of Precision </a:t>
            </a:r>
            <a:r>
              <a:rPr lang="en-US" sz="11200" b="1" dirty="0" smtClean="0">
                <a:solidFill>
                  <a:schemeClr val="tx1"/>
                </a:solidFill>
                <a:latin typeface="Arial" panose="020B0604020202020204" pitchFamily="34" charset="0"/>
                <a:cs typeface="Arial" panose="020B0604020202020204" pitchFamily="34" charset="0"/>
              </a:rPr>
              <a:t>Optics</a:t>
            </a:r>
          </a:p>
          <a:p>
            <a:endParaRPr lang="en-US" sz="11200" b="1" dirty="0">
              <a:solidFill>
                <a:schemeClr val="tx1"/>
              </a:solidFill>
              <a:latin typeface="Arial" panose="020B0604020202020204" pitchFamily="34" charset="0"/>
              <a:cs typeface="Arial" panose="020B0604020202020204" pitchFamily="34" charset="0"/>
            </a:endParaRPr>
          </a:p>
          <a:p>
            <a:r>
              <a:rPr lang="en-US" sz="14400" dirty="0" smtClean="0">
                <a:solidFill>
                  <a:schemeClr val="tx1"/>
                </a:solidFill>
                <a:latin typeface="Arial" panose="020B0604020202020204" pitchFamily="34" charset="0"/>
                <a:cs typeface="Arial" panose="020B0604020202020204" pitchFamily="34" charset="0"/>
              </a:rPr>
              <a:t>Figures and Images for Instructors</a:t>
            </a:r>
          </a:p>
          <a:p>
            <a:endParaRPr lang="en-US" sz="12800" dirty="0">
              <a:solidFill>
                <a:schemeClr val="tx1"/>
              </a:solidFill>
              <a:latin typeface="Arial" panose="020B0604020202020204" pitchFamily="34" charset="0"/>
              <a:cs typeface="Arial" panose="020B0604020202020204" pitchFamily="34" charset="0"/>
            </a:endParaRPr>
          </a:p>
          <a:p>
            <a:r>
              <a:rPr lang="en-US" sz="12800" dirty="0" smtClean="0">
                <a:solidFill>
                  <a:schemeClr val="tx1"/>
                </a:solidFill>
                <a:latin typeface="Arial" panose="020B0604020202020204" pitchFamily="34" charset="0"/>
                <a:cs typeface="Arial" panose="020B0604020202020204" pitchFamily="34" charset="0"/>
              </a:rPr>
              <a:t>Module 1</a:t>
            </a:r>
            <a:endParaRPr lang="en-US" sz="12800" dirty="0">
              <a:solidFill>
                <a:schemeClr val="tx1"/>
              </a:solidFill>
              <a:latin typeface="Arial" panose="020B0604020202020204" pitchFamily="34" charset="0"/>
              <a:cs typeface="Arial" panose="020B0604020202020204" pitchFamily="34" charset="0"/>
            </a:endParaRPr>
          </a:p>
          <a:p>
            <a:r>
              <a:rPr lang="en-US" sz="12800" dirty="0" smtClean="0">
                <a:solidFill>
                  <a:schemeClr val="tx1"/>
                </a:solidFill>
                <a:latin typeface="Arial" panose="020B0604020202020204" pitchFamily="34" charset="0"/>
                <a:cs typeface="Arial" panose="020B0604020202020204" pitchFamily="34" charset="0"/>
              </a:rPr>
              <a:t>Fabrication of</a:t>
            </a:r>
            <a:br>
              <a:rPr lang="en-US" sz="12800" dirty="0" smtClean="0">
                <a:solidFill>
                  <a:schemeClr val="tx1"/>
                </a:solidFill>
                <a:latin typeface="Arial" panose="020B0604020202020204" pitchFamily="34" charset="0"/>
                <a:cs typeface="Arial" panose="020B0604020202020204" pitchFamily="34" charset="0"/>
              </a:rPr>
            </a:br>
            <a:r>
              <a:rPr lang="en-US" sz="12800" dirty="0" smtClean="0">
                <a:solidFill>
                  <a:schemeClr val="tx1"/>
                </a:solidFill>
                <a:latin typeface="Arial" panose="020B0604020202020204" pitchFamily="34" charset="0"/>
                <a:cs typeface="Arial" panose="020B0604020202020204" pitchFamily="34" charset="0"/>
              </a:rPr>
              <a:t>Precision Optics</a:t>
            </a:r>
          </a:p>
          <a:p>
            <a:r>
              <a:rPr lang="en-US" sz="16000" dirty="0">
                <a:solidFill>
                  <a:schemeClr val="tx1"/>
                </a:solidFill>
                <a:latin typeface="Arial" panose="020B0604020202020204" pitchFamily="34" charset="0"/>
                <a:cs typeface="Arial" panose="020B0604020202020204" pitchFamily="34" charset="0"/>
              </a:rPr>
              <a:t/>
            </a:r>
            <a:br>
              <a:rPr lang="en-US" sz="16000" dirty="0">
                <a:solidFill>
                  <a:schemeClr val="tx1"/>
                </a:solidFill>
                <a:latin typeface="Arial" panose="020B0604020202020204" pitchFamily="34" charset="0"/>
                <a:cs typeface="Arial" panose="020B0604020202020204" pitchFamily="34" charset="0"/>
              </a:rPr>
            </a:br>
            <a:r>
              <a:rPr lang="en-US" sz="9600" dirty="0">
                <a:solidFill>
                  <a:schemeClr val="tx1"/>
                </a:solidFill>
                <a:latin typeface="Arial" panose="020B0604020202020204" pitchFamily="34" charset="0"/>
                <a:cs typeface="Arial" panose="020B0604020202020204" pitchFamily="34" charset="0"/>
              </a:rPr>
              <a:t>Precision Optics Series</a:t>
            </a:r>
          </a:p>
          <a:p>
            <a:r>
              <a:rPr lang="en-US" sz="16000" b="1" dirty="0">
                <a:solidFill>
                  <a:schemeClr val="tx1"/>
                </a:solidFill>
                <a:latin typeface="Arial" panose="020B0604020202020204" pitchFamily="34" charset="0"/>
                <a:cs typeface="Arial" panose="020B0604020202020204" pitchFamily="34" charset="0"/>
              </a:rPr>
              <a:t> </a:t>
            </a:r>
            <a:endParaRPr lang="en-US" sz="16000" dirty="0">
              <a:solidFill>
                <a:schemeClr val="tx1"/>
              </a:solidFill>
              <a:latin typeface="Arial" panose="020B0604020202020204" pitchFamily="34" charset="0"/>
              <a:cs typeface="Arial" panose="020B0604020202020204" pitchFamily="34" charset="0"/>
            </a:endParaRPr>
          </a:p>
          <a:p>
            <a:r>
              <a:rPr lang="en-US" b="1" dirty="0"/>
              <a:t> </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828800" y="5257800"/>
            <a:ext cx="914400" cy="914400"/>
          </a:xfrm>
          <a:prstGeom prst="rect">
            <a:avLst/>
          </a:prstGeom>
          <a:noFill/>
          <a:ln>
            <a:noFill/>
          </a:ln>
        </p:spPr>
      </p:pic>
      <p:pic>
        <p:nvPicPr>
          <p:cNvPr id="5" name="Picture 4" descr="OP-TEC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257800"/>
            <a:ext cx="2743200" cy="856782"/>
          </a:xfrm>
          <a:prstGeom prst="rect">
            <a:avLst/>
          </a:prstGeom>
          <a:noFill/>
          <a:ln>
            <a:noFill/>
          </a:ln>
        </p:spPr>
      </p:pic>
    </p:spTree>
    <p:extLst>
      <p:ext uri="{BB962C8B-B14F-4D97-AF65-F5344CB8AC3E}">
        <p14:creationId xmlns:p14="http://schemas.microsoft.com/office/powerpoint/2010/main" val="1454973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ormAutofit fontScale="90000"/>
          </a:bodyPr>
          <a:lstStyle/>
          <a:p>
            <a:r>
              <a:rPr lang="en-US" sz="2200" b="1" dirty="0" smtClean="0">
                <a:latin typeface="Arial" panose="020B0604020202020204" pitchFamily="34" charset="0"/>
                <a:cs typeface="Arial" panose="020B0604020202020204" pitchFamily="34" charset="0"/>
              </a:rPr>
              <a:t/>
            </a:r>
            <a:br>
              <a:rPr lang="en-US" sz="2200" b="1" dirty="0" smtClean="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a:r>
            <a:br>
              <a:rPr lang="en-US" sz="2200" b="1" dirty="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Figure </a:t>
            </a:r>
            <a:r>
              <a:rPr lang="en-US" sz="2200" b="1" dirty="0">
                <a:latin typeface="Arial" panose="020B0604020202020204" pitchFamily="34" charset="0"/>
                <a:cs typeface="Arial" panose="020B0604020202020204" pitchFamily="34" charset="0"/>
              </a:rPr>
              <a:t>1-8 </a:t>
            </a:r>
            <a:r>
              <a:rPr lang="en-US" sz="2200" i="1" dirty="0">
                <a:latin typeface="Arial" panose="020B0604020202020204" pitchFamily="34" charset="0"/>
                <a:cs typeface="Arial" panose="020B0604020202020204" pitchFamily="34" charset="0"/>
              </a:rPr>
              <a:t>Precision polished optical surfaces</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pic>
        <p:nvPicPr>
          <p:cNvPr id="8194" name="Picture 2" descr="P:\03-Curriculum and Products\POT Courses\QAPO\FINAL\QAPO mod images as rgb\Module 1 images rgb\Figure 1-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7680" y="152400"/>
            <a:ext cx="8046720" cy="534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675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1066800"/>
          </a:xfrm>
        </p:spPr>
        <p:txBody>
          <a:bodyPr>
            <a:normAutofit/>
          </a:bodyPr>
          <a:lstStyle/>
          <a:p>
            <a:r>
              <a:rPr lang="en-US" sz="2000" b="1" dirty="0">
                <a:latin typeface="Arial" panose="020B0604020202020204" pitchFamily="34" charset="0"/>
                <a:cs typeface="Arial" panose="020B0604020202020204" pitchFamily="34" charset="0"/>
              </a:rPr>
              <a:t>Figure 1-9</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Prisms painted to protect finished optical surfaces</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9218" name="Picture 2" descr="P:\03-Curriculum and Products\POT Courses\QAPO\FINAL\QAPO mod images as rgb\Module 1 images rgb\Figure 1-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
            <a:ext cx="8046720" cy="534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305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229600" cy="1143000"/>
          </a:xfrm>
        </p:spPr>
        <p:txBody>
          <a:bodyPr>
            <a:normAutofit/>
          </a:bodyPr>
          <a:lstStyle/>
          <a:p>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Figure </a:t>
            </a:r>
            <a:r>
              <a:rPr lang="en-US" sz="2000" b="1" dirty="0">
                <a:latin typeface="Arial" panose="020B0604020202020204" pitchFamily="34" charset="0"/>
                <a:cs typeface="Arial" panose="020B0604020202020204" pitchFamily="34" charset="0"/>
              </a:rPr>
              <a:t>1-10</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Optics blocked in pitch</a:t>
            </a:r>
            <a:endParaRPr lang="en-US" sz="2000" dirty="0">
              <a:latin typeface="Arial" panose="020B0604020202020204" pitchFamily="34" charset="0"/>
              <a:cs typeface="Arial" panose="020B0604020202020204" pitchFamily="34" charset="0"/>
            </a:endParaRPr>
          </a:p>
        </p:txBody>
      </p:sp>
      <p:pic>
        <p:nvPicPr>
          <p:cNvPr id="10242" name="Picture 2" descr="P:\03-Curriculum and Products\POT Courses\QAPO\FINAL\QAPO mod images as rgb\Module 1 images rgb\Figure 1-1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1440"/>
            <a:ext cx="8122741"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80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ormAutofit/>
          </a:bodyPr>
          <a:lstStyle/>
          <a:p>
            <a:r>
              <a:rPr lang="en-US" sz="2000" b="1" dirty="0">
                <a:latin typeface="Arial" panose="020B0604020202020204" pitchFamily="34" charset="0"/>
                <a:cs typeface="Arial" panose="020B0604020202020204" pitchFamily="34" charset="0"/>
              </a:rPr>
              <a:t>Figure 1-11</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Optics blocked in plaster</a:t>
            </a:r>
            <a:endParaRPr lang="en-US" sz="2000" dirty="0">
              <a:latin typeface="Arial" panose="020B0604020202020204" pitchFamily="34" charset="0"/>
              <a:cs typeface="Arial" panose="020B0604020202020204" pitchFamily="34" charset="0"/>
            </a:endParaRPr>
          </a:p>
        </p:txBody>
      </p:sp>
      <p:pic>
        <p:nvPicPr>
          <p:cNvPr id="11266" name="Picture 2" descr="P:\03-Curriculum and Products\POT Courses\QAPO\FINAL\QAPO mod images as rgb\Module 1 images rgb\Figure 1-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28600"/>
            <a:ext cx="7772400" cy="5162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600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2000" b="1" dirty="0">
                <a:latin typeface="Arial" panose="020B0604020202020204" pitchFamily="34" charset="0"/>
                <a:cs typeface="Arial" panose="020B0604020202020204" pitchFamily="34" charset="0"/>
              </a:rPr>
              <a:t>Figure 1-12 </a:t>
            </a:r>
            <a:r>
              <a:rPr lang="en-US" sz="2000" i="1" dirty="0" err="1">
                <a:latin typeface="Arial" panose="020B0604020202020204" pitchFamily="34" charset="0"/>
                <a:cs typeface="Arial" panose="020B0604020202020204" pitchFamily="34" charset="0"/>
              </a:rPr>
              <a:t>Deblocking</a:t>
            </a:r>
            <a:r>
              <a:rPr lang="en-US" sz="2000" i="1" dirty="0">
                <a:latin typeface="Arial" panose="020B0604020202020204" pitchFamily="34" charset="0"/>
                <a:cs typeface="Arial" panose="020B0604020202020204" pitchFamily="34" charset="0"/>
              </a:rPr>
              <a:t> a plaster block</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12290" name="Picture 2" descr="P:\03-Curriculum and Products\POT Courses\QAPO\FINAL\QAPO mod images as rgb\Module 1 images rgb\Figure 1-1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
            <a:ext cx="7589520" cy="504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589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0"/>
            <a:ext cx="8229600" cy="1143000"/>
          </a:xfrm>
        </p:spPr>
        <p:txBody>
          <a:bodyPr>
            <a:normAutofit/>
          </a:bodyPr>
          <a:lstStyle/>
          <a:p>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Figure </a:t>
            </a:r>
            <a:r>
              <a:rPr lang="en-US" sz="2000" b="1" dirty="0">
                <a:latin typeface="Arial" panose="020B0604020202020204" pitchFamily="34" charset="0"/>
                <a:cs typeface="Arial" panose="020B0604020202020204" pitchFamily="34" charset="0"/>
              </a:rPr>
              <a:t>1-13 </a:t>
            </a:r>
            <a:r>
              <a:rPr lang="en-US" sz="2000" i="1" dirty="0">
                <a:latin typeface="Arial" panose="020B0604020202020204" pitchFamily="34" charset="0"/>
                <a:cs typeface="Arial" panose="020B0604020202020204" pitchFamily="34" charset="0"/>
              </a:rPr>
              <a:t>Basket of paint-protected optics being loaded into a degreasing machine to remove pitch and </a:t>
            </a:r>
            <a:r>
              <a:rPr lang="en-US" sz="2000" i="1" dirty="0" smtClean="0">
                <a:latin typeface="Arial" panose="020B0604020202020204" pitchFamily="34" charset="0"/>
                <a:cs typeface="Arial" panose="020B0604020202020204" pitchFamily="34" charset="0"/>
              </a:rPr>
              <a:t>plaster</a:t>
            </a:r>
            <a:endParaRPr lang="en-US" sz="2000" dirty="0">
              <a:latin typeface="Arial" panose="020B0604020202020204" pitchFamily="34" charset="0"/>
              <a:cs typeface="Arial" panose="020B0604020202020204" pitchFamily="34" charset="0"/>
            </a:endParaRPr>
          </a:p>
        </p:txBody>
      </p:sp>
      <p:pic>
        <p:nvPicPr>
          <p:cNvPr id="13314" name="Picture 2" descr="P:\03-Curriculum and Products\POT Courses\QAPO\FINAL\QAPO mod images as rgb\Module 1 images rgb\Figure 1-1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
            <a:ext cx="8138160" cy="540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829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ormAutofit/>
          </a:bodyPr>
          <a:lstStyle/>
          <a:p>
            <a:r>
              <a:rPr lang="en-US" sz="2000" b="1" dirty="0">
                <a:latin typeface="Arial" panose="020B0604020202020204" pitchFamily="34" charset="0"/>
                <a:cs typeface="Arial" panose="020B0604020202020204" pitchFamily="34" charset="0"/>
              </a:rPr>
              <a:t>Figure 1-14 </a:t>
            </a:r>
            <a:r>
              <a:rPr lang="en-US" sz="2000" i="1" dirty="0">
                <a:latin typeface="Arial" panose="020B0604020202020204" pitchFamily="34" charset="0"/>
                <a:cs typeface="Arial" panose="020B0604020202020204" pitchFamily="34" charset="0"/>
              </a:rPr>
              <a:t>Tooling optics in degreasing basket</a:t>
            </a:r>
            <a:endParaRPr lang="en-US" sz="2000" dirty="0">
              <a:latin typeface="Arial" panose="020B0604020202020204" pitchFamily="34" charset="0"/>
              <a:cs typeface="Arial" panose="020B0604020202020204" pitchFamily="34" charset="0"/>
            </a:endParaRPr>
          </a:p>
        </p:txBody>
      </p:sp>
      <p:pic>
        <p:nvPicPr>
          <p:cNvPr id="14338" name="Picture 2" descr="P:\03-Curriculum and Products\POT Courses\QAPO\FINAL\QAPO mod images as rgb\Module 1 images rgb\Figure 1-1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52400"/>
            <a:ext cx="3474720" cy="523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374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1143000"/>
          </a:xfrm>
        </p:spPr>
        <p:txBody>
          <a:bodyPr>
            <a:normAutofit/>
          </a:bodyPr>
          <a:lstStyle/>
          <a:p>
            <a:r>
              <a:rPr lang="en-US" sz="2000" b="1" dirty="0">
                <a:latin typeface="Arial" panose="020B0604020202020204" pitchFamily="34" charset="0"/>
                <a:cs typeface="Arial" panose="020B0604020202020204" pitchFamily="34" charset="0"/>
              </a:rPr>
              <a:t>Figure 1-15</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Optical plastic injection mold</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15362" name="Picture 2" descr="P:\03-Curriculum and Products\POT Courses\QAPO\FINAL\QAPO mod images as rgb\Module 1 images rgb\Figure 1-1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76200"/>
            <a:ext cx="404622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85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a:normAutofit/>
          </a:bodyPr>
          <a:lstStyle/>
          <a:p>
            <a:r>
              <a:rPr lang="en-US" sz="2000" b="1" dirty="0">
                <a:latin typeface="Arial" panose="020B0604020202020204" pitchFamily="34" charset="0"/>
                <a:cs typeface="Arial" panose="020B0604020202020204" pitchFamily="34" charset="0"/>
              </a:rPr>
              <a:t>Figure 1-16 </a:t>
            </a:r>
            <a:r>
              <a:rPr lang="en-US" sz="2000" i="1" dirty="0">
                <a:latin typeface="Arial" panose="020B0604020202020204" pitchFamily="34" charset="0"/>
                <a:cs typeface="Arial" panose="020B0604020202020204" pitchFamily="34" charset="0"/>
              </a:rPr>
              <a:t>Single-point diamond turning (SPDT) system cutting a plastic lens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16386" name="Picture 2" descr="P:\03-Curriculum and Products\POT Courses\QAPO\FINAL\QAPO mod images as rgb\Module 1 images rgb\Figure 1-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4297680" cy="527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464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a:normAutofit fontScale="90000"/>
          </a:bodyPr>
          <a:lstStyle/>
          <a:p>
            <a:r>
              <a:rPr lang="en-US" sz="2200" b="1" dirty="0" smtClean="0"/>
              <a:t/>
            </a:r>
            <a:br>
              <a:rPr lang="en-US" sz="2200" b="1" dirty="0" smtClean="0"/>
            </a:br>
            <a:r>
              <a:rPr lang="en-US" sz="2200" b="1" dirty="0" smtClean="0">
                <a:latin typeface="Arial" panose="020B0604020202020204" pitchFamily="34" charset="0"/>
                <a:cs typeface="Arial" panose="020B0604020202020204" pitchFamily="34" charset="0"/>
              </a:rPr>
              <a:t>Figure </a:t>
            </a:r>
            <a:r>
              <a:rPr lang="en-US" sz="2200" b="1" dirty="0">
                <a:latin typeface="Arial" panose="020B0604020202020204" pitchFamily="34" charset="0"/>
                <a:cs typeface="Arial" panose="020B0604020202020204" pitchFamily="34" charset="0"/>
              </a:rPr>
              <a:t>1-17</a:t>
            </a:r>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A precision assembly technician applying optical adhesive to the hypotenuse surface of a right-angle prism before bonding it to another right-angle prism to create a </a:t>
            </a:r>
            <a:r>
              <a:rPr lang="en-US" sz="2200" i="1" dirty="0" err="1">
                <a:latin typeface="Arial" panose="020B0604020202020204" pitchFamily="34" charset="0"/>
                <a:cs typeface="Arial" panose="020B0604020202020204" pitchFamily="34" charset="0"/>
              </a:rPr>
              <a:t>beamsplitter</a:t>
            </a:r>
            <a:r>
              <a:rPr lang="en-US" sz="2200" i="1" dirty="0">
                <a:latin typeface="Arial" panose="020B0604020202020204" pitchFamily="34" charset="0"/>
                <a:cs typeface="Arial" panose="020B0604020202020204" pitchFamily="34" charset="0"/>
              </a:rPr>
              <a:t> cube</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pic>
        <p:nvPicPr>
          <p:cNvPr id="17410" name="Picture 2" descr="P:\03-Curriculum and Products\POT Courses\QAPO\FINAL\QAPO mod images as rgb\Module 1 images rgb\Figure 1-1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0080" y="110996"/>
            <a:ext cx="7863840" cy="522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296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F25709-6BDC-402F-9B62-767E4BC287C0}" type="slidenum">
              <a:rPr lang="en-US" smtClean="0"/>
              <a:t>2</a:t>
            </a:fld>
            <a:endParaRPr lang="en-US"/>
          </a:p>
        </p:txBody>
      </p:sp>
      <p:sp>
        <p:nvSpPr>
          <p:cNvPr id="3" name="Rectangle 2"/>
          <p:cNvSpPr/>
          <p:nvPr/>
        </p:nvSpPr>
        <p:spPr>
          <a:xfrm>
            <a:off x="914400" y="689550"/>
            <a:ext cx="7315120" cy="433965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2018 University of Central Florida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hangingPunct="0">
              <a:spcAft>
                <a:spcPts val="600"/>
              </a:spcAft>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This text was developed by the National Center for Optics and Photonics Education (OP-TEC), University of Central Florida, under NSF ATE grant 1303732. Any opinions, findings, and conclusions or recommendations expressed in this material are those of the author(s) and do not necessarily reflect the views of the National Science Foundation.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hangingPunct="0">
              <a:spcAft>
                <a:spcPts val="600"/>
              </a:spcAft>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Published and distributed by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OP-TEC</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University of Central Florida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http://www.op-tec.org</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Permission to copy and distribute</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work is licensed under the Creative Commons Attribution-</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NonCommercial</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NoDerivatives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4.0 International License.</a:t>
            </a:r>
            <a:r>
              <a:rPr lang="en-US" sz="14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 </a:t>
            </a:r>
            <a:r>
              <a:rPr lang="en-US" sz="1400" u="sng" dirty="0">
                <a:solidFill>
                  <a:srgbClr val="1155CC"/>
                </a:solidFill>
                <a:latin typeface="Times New Roman" panose="02020603050405020304" pitchFamily="18" charset="0"/>
                <a:ea typeface="Calibri" panose="020F0502020204030204" pitchFamily="34" charset="0"/>
                <a:cs typeface="Times New Roman" panose="02020603050405020304" pitchFamily="18" charset="0"/>
                <a:hlinkClick r:id="rId3"/>
              </a:rPr>
              <a:t>http://creativecommons.org/licenses/by-nc-nd/4.0</a:t>
            </a:r>
            <a:r>
              <a:rPr lang="en-US" sz="14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Individuals and organizations may copy and distribute this material for non-commercial purposes. Appropriate credit to the University of Central Florida &amp; the National Science Foundation shall be displayed, by retaining the statements on this page.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0487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a:normAutofit/>
          </a:bodyPr>
          <a:lstStyle/>
          <a:p>
            <a:r>
              <a:rPr lang="en-US" sz="2000" b="1" dirty="0">
                <a:latin typeface="Arial" panose="020B0604020202020204" pitchFamily="34" charset="0"/>
                <a:cs typeface="Arial" panose="020B0604020202020204" pitchFamily="34" charset="0"/>
              </a:rPr>
              <a:t>Figure 1-18 </a:t>
            </a:r>
            <a:r>
              <a:rPr lang="en-US" sz="2000" i="1" dirty="0">
                <a:latin typeface="Arial" panose="020B0604020202020204" pitchFamily="34" charset="0"/>
                <a:cs typeface="Arial" panose="020B0604020202020204" pitchFamily="34" charset="0"/>
              </a:rPr>
              <a:t>Shielding for a coating chamber, contaminated after multiple coating runs</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pic>
        <p:nvPicPr>
          <p:cNvPr id="18434" name="Picture 2" descr="P:\03-Curriculum and Products\POT Courses\QAPO\FINAL\QAPO mod images as rgb\Module 1 images rgb\Figure 1-1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76200"/>
            <a:ext cx="8046720" cy="534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520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143000"/>
          </a:xfrm>
        </p:spPr>
        <p:txBody>
          <a:bodyPr>
            <a:normAutofit/>
          </a:bodyPr>
          <a:lstStyle/>
          <a:p>
            <a:r>
              <a:rPr lang="en-US" sz="2000" b="1" dirty="0">
                <a:latin typeface="Arial" panose="020B0604020202020204" pitchFamily="34" charset="0"/>
                <a:cs typeface="Arial" panose="020B0604020202020204" pitchFamily="34" charset="0"/>
              </a:rPr>
              <a:t>Figure 1-19</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Specular versus diffuse reflection</a:t>
            </a:r>
            <a:r>
              <a:rPr lang="en-US" sz="2000" dirty="0"/>
              <a:t/>
            </a:r>
            <a:br>
              <a:rPr lang="en-US" sz="2000" dirty="0"/>
            </a:br>
            <a:endParaRPr lang="en-US" sz="2000" dirty="0"/>
          </a:p>
        </p:txBody>
      </p:sp>
      <p:pic>
        <p:nvPicPr>
          <p:cNvPr id="19458" name="Picture 2" descr="P:\03-Curriculum and Products\POT Courses\QAPO\FINAL\QAPO mod images as rgb\Module 1 images rgb\Figure 1-1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457199"/>
            <a:ext cx="877338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12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2000" b="1" dirty="0">
                <a:latin typeface="Arial" panose="020B0604020202020204" pitchFamily="34" charset="0"/>
                <a:cs typeface="Arial" panose="020B0604020202020204" pitchFamily="34" charset="0"/>
              </a:rPr>
              <a:t>Figure 1-20 </a:t>
            </a:r>
            <a:r>
              <a:rPr lang="en-US" sz="2000" i="1" dirty="0">
                <a:latin typeface="Arial" panose="020B0604020202020204" pitchFamily="34" charset="0"/>
                <a:cs typeface="Arial" panose="020B0604020202020204" pitchFamily="34" charset="0"/>
              </a:rPr>
              <a:t>Graphical definition of focal length and radius</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20482" name="Picture 2" descr="P:\03-Curriculum and Products\POT Courses\QAPO\FINAL\QAPO mod images as rgb\Module 1 images rgb\Figure 1-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609601"/>
            <a:ext cx="8686800" cy="356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3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fontScale="90000"/>
          </a:bodyPr>
          <a:lstStyle/>
          <a:p>
            <a:r>
              <a:rPr lang="en-US" sz="2200" b="1" dirty="0" smtClean="0">
                <a:latin typeface="Arial" panose="020B0604020202020204" pitchFamily="34" charset="0"/>
                <a:cs typeface="Arial" panose="020B0604020202020204" pitchFamily="34" charset="0"/>
              </a:rPr>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Figure </a:t>
            </a:r>
            <a:r>
              <a:rPr lang="en-US" sz="2200" b="1" dirty="0">
                <a:latin typeface="Arial" panose="020B0604020202020204" pitchFamily="34" charset="0"/>
                <a:cs typeface="Arial" panose="020B0604020202020204" pitchFamily="34" charset="0"/>
              </a:rPr>
              <a:t>1-21 </a:t>
            </a:r>
            <a:r>
              <a:rPr lang="en-US" sz="2200" i="1" dirty="0">
                <a:latin typeface="Arial" panose="020B0604020202020204" pitchFamily="34" charset="0"/>
                <a:cs typeface="Arial" panose="020B0604020202020204" pitchFamily="34" charset="0"/>
              </a:rPr>
              <a:t>Light propagating through cylindrical lenses</a:t>
            </a:r>
            <a:r>
              <a:rPr lang="en-US" dirty="0"/>
              <a:t/>
            </a:r>
            <a:br>
              <a:rPr lang="en-US" dirty="0"/>
            </a:br>
            <a:endParaRPr lang="en-US" dirty="0"/>
          </a:p>
        </p:txBody>
      </p:sp>
      <p:pic>
        <p:nvPicPr>
          <p:cNvPr id="21506" name="Picture 2" descr="P:\03-Curriculum and Products\POT Courses\QAPO\FINAL\QAPO mod images as rgb\Module 1 images rgb\Figure 1-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4958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65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1143000"/>
          </a:xfrm>
        </p:spPr>
        <p:txBody>
          <a:bodyPr>
            <a:normAutofit/>
          </a:bodyPr>
          <a:lstStyle/>
          <a:p>
            <a:r>
              <a:rPr lang="en-US" sz="2000" b="1" dirty="0">
                <a:latin typeface="Arial" panose="020B0604020202020204" pitchFamily="34" charset="0"/>
                <a:cs typeface="Arial" panose="020B0604020202020204" pitchFamily="34" charset="0"/>
              </a:rPr>
              <a:t>Figure 1-22 </a:t>
            </a:r>
            <a:r>
              <a:rPr lang="en-US" sz="2000" i="1" dirty="0">
                <a:latin typeface="Arial" panose="020B0604020202020204" pitchFamily="34" charset="0"/>
                <a:cs typeface="Arial" panose="020B0604020202020204" pitchFamily="34" charset="0"/>
              </a:rPr>
              <a:t>Lens types</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870" y="762000"/>
            <a:ext cx="7370260" cy="4525963"/>
          </a:xfrm>
        </p:spPr>
      </p:pic>
    </p:spTree>
    <p:extLst>
      <p:ext uri="{BB962C8B-B14F-4D97-AF65-F5344CB8AC3E}">
        <p14:creationId xmlns:p14="http://schemas.microsoft.com/office/powerpoint/2010/main" val="2487772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a:normAutofit fontScale="90000"/>
          </a:bodyPr>
          <a:lstStyle/>
          <a:p>
            <a:r>
              <a:rPr lang="en-US" sz="2200" b="1" dirty="0" smtClean="0">
                <a:latin typeface="Arial" panose="020B0604020202020204" pitchFamily="34" charset="0"/>
                <a:cs typeface="Arial" panose="020B0604020202020204" pitchFamily="34" charset="0"/>
              </a:rPr>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Figure </a:t>
            </a:r>
            <a:r>
              <a:rPr lang="en-US" sz="2200" b="1" dirty="0">
                <a:latin typeface="Arial" panose="020B0604020202020204" pitchFamily="34" charset="0"/>
                <a:cs typeface="Arial" panose="020B0604020202020204" pitchFamily="34" charset="0"/>
              </a:rPr>
              <a:t>1-23 </a:t>
            </a:r>
            <a:r>
              <a:rPr lang="en-US" sz="2200" i="1" dirty="0">
                <a:latin typeface="Arial" panose="020B0604020202020204" pitchFamily="34" charset="0"/>
                <a:cs typeface="Arial" panose="020B0604020202020204" pitchFamily="34" charset="0"/>
              </a:rPr>
              <a:t>Four different slices through a cone pair create the four types of conic sections that are used to make aspheric optical surfaces</a:t>
            </a:r>
            <a:r>
              <a:rPr lang="en-US" dirty="0"/>
              <a:t/>
            </a:r>
            <a:br>
              <a:rPr lang="en-US" dirty="0"/>
            </a:br>
            <a:endParaRPr lang="en-US" dirty="0"/>
          </a:p>
        </p:txBody>
      </p:sp>
      <p:pic>
        <p:nvPicPr>
          <p:cNvPr id="23554" name="Picture 2" descr="P:\03-Curriculum and Products\POT Courses\QAPO\FINAL\QAPO mod images as rgb\Module 1 images rgb\Figure 1-2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52400"/>
            <a:ext cx="3840480" cy="515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416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ormAutofit fontScale="90000"/>
          </a:bodyPr>
          <a:lstStyle/>
          <a:p>
            <a:r>
              <a:rPr lang="en-US" sz="2200" b="1" dirty="0">
                <a:latin typeface="Arial" panose="020B0604020202020204" pitchFamily="34" charset="0"/>
                <a:cs typeface="Arial" panose="020B0604020202020204" pitchFamily="34" charset="0"/>
              </a:rPr>
              <a:t>Figure 1-24 </a:t>
            </a:r>
            <a:r>
              <a:rPr lang="en-US" sz="2200" i="1" dirty="0">
                <a:latin typeface="Arial" panose="020B0604020202020204" pitchFamily="34" charset="0"/>
                <a:cs typeface="Arial" panose="020B0604020202020204" pitchFamily="34" charset="0"/>
              </a:rPr>
              <a:t>Comparison of the images formed of a distant object by a spherical and </a:t>
            </a:r>
            <a:r>
              <a:rPr lang="en-US" sz="2200" i="1" dirty="0" err="1" smtClean="0">
                <a:latin typeface="Arial" panose="020B0604020202020204" pitchFamily="34" charset="0"/>
                <a:cs typeface="Arial" panose="020B0604020202020204" pitchFamily="34" charset="0"/>
              </a:rPr>
              <a:t>paraboloidal</a:t>
            </a:r>
            <a:r>
              <a:rPr lang="en-US" sz="2200" i="1" dirty="0" smtClean="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mirror</a:t>
            </a:r>
            <a:r>
              <a:rPr lang="en-US" dirty="0"/>
              <a:t/>
            </a:r>
            <a:br>
              <a:rPr lang="en-US" dirty="0"/>
            </a:br>
            <a:endParaRPr lang="en-US" dirty="0"/>
          </a:p>
        </p:txBody>
      </p:sp>
      <p:pic>
        <p:nvPicPr>
          <p:cNvPr id="24578" name="Picture 2" descr="P:\03-Curriculum and Products\POT Courses\QAPO\FINAL\QAPO mod images as rgb\Module 1 images rgb\Figure 1-2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5864" y="381000"/>
            <a:ext cx="837953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498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r>
              <a:rPr lang="en-US" sz="2000" b="1" dirty="0">
                <a:latin typeface="Arial" panose="020B0604020202020204" pitchFamily="34" charset="0"/>
                <a:cs typeface="Arial" panose="020B0604020202020204" pitchFamily="34" charset="0"/>
              </a:rPr>
              <a:t>Figure 1-25 </a:t>
            </a:r>
            <a:r>
              <a:rPr lang="en-US" sz="2000" i="1" dirty="0">
                <a:latin typeface="Arial" panose="020B0604020202020204" pitchFamily="34" charset="0"/>
                <a:cs typeface="Arial" panose="020B0604020202020204" pitchFamily="34" charset="0"/>
              </a:rPr>
              <a:t>Elliptical whispering gallery</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25602" name="Picture 2" descr="P:\03-Curriculum and Products\POT Courses\QAPO\FINAL\QAPO mod images as rgb\Module 1 images rgb\Figure 1-2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447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353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a:normAutofit fontScale="90000"/>
          </a:bodyPr>
          <a:lstStyle/>
          <a:p>
            <a:r>
              <a:rPr lang="en-US" sz="2200" b="1" dirty="0" smtClean="0">
                <a:latin typeface="Arial" panose="020B0604020202020204" pitchFamily="34" charset="0"/>
                <a:cs typeface="Arial" panose="020B0604020202020204" pitchFamily="34" charset="0"/>
              </a:rPr>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Figure </a:t>
            </a:r>
            <a:r>
              <a:rPr lang="en-US" sz="2200" b="1" dirty="0">
                <a:latin typeface="Arial" panose="020B0604020202020204" pitchFamily="34" charset="0"/>
                <a:cs typeface="Arial" panose="020B0604020202020204" pitchFamily="34" charset="0"/>
              </a:rPr>
              <a:t>1-26 </a:t>
            </a:r>
            <a:r>
              <a:rPr lang="en-US" sz="2200" i="1" dirty="0">
                <a:latin typeface="Arial" panose="020B0604020202020204" pitchFamily="34" charset="0"/>
                <a:cs typeface="Arial" panose="020B0604020202020204" pitchFamily="34" charset="0"/>
              </a:rPr>
              <a:t>Graphical definition of surface sag</a:t>
            </a:r>
            <a:r>
              <a:rPr lang="en-US" dirty="0"/>
              <a:t/>
            </a:r>
            <a:br>
              <a:rPr lang="en-US" dirty="0"/>
            </a:br>
            <a:endParaRPr lang="en-US" dirty="0"/>
          </a:p>
        </p:txBody>
      </p:sp>
      <p:pic>
        <p:nvPicPr>
          <p:cNvPr id="26626" name="Picture 2" descr="P:\03-Curriculum and Products\POT Courses\QAPO\FINAL\QAPO mod images as rgb\Module 1 images rgb\Figure 1-2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4846320" cy="536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9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03-Curriculum and Products\POT Courses\QAPO\FINAL\QAPO mod images as rgb\Module 1 images rgb\Figure 1-27 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2612440"/>
            <a:ext cx="2377440" cy="3452951"/>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descr="P:\03-Curriculum and Products\POT Courses\QAPO\FINAL\QAPO mod images as rgb\Module 1 images rgb\Figure 1-27 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880" y="2617202"/>
            <a:ext cx="2468880" cy="31432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71346" y="6153090"/>
            <a:ext cx="4455066" cy="400110"/>
          </a:xfrm>
          <a:prstGeom prst="rect">
            <a:avLst/>
          </a:prstGeom>
        </p:spPr>
        <p:txBody>
          <a:bodyPr wrap="none">
            <a:spAutoFit/>
          </a:bodyPr>
          <a:lstStyle/>
          <a:p>
            <a:r>
              <a:rPr lang="en-US" sz="2000" b="1" dirty="0">
                <a:latin typeface="Arial" panose="020B0604020202020204" pitchFamily="34" charset="0"/>
                <a:cs typeface="Arial" panose="020B0604020202020204" pitchFamily="34" charset="0"/>
              </a:rPr>
              <a:t>Figure 1-27</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Common types of prisms</a:t>
            </a:r>
            <a:endParaRPr lang="en-US" sz="2000" dirty="0">
              <a:latin typeface="Arial" panose="020B0604020202020204" pitchFamily="34" charset="0"/>
              <a:cs typeface="Arial" panose="020B0604020202020204" pitchFamily="34" charset="0"/>
            </a:endParaRPr>
          </a:p>
        </p:txBody>
      </p:sp>
      <p:pic>
        <p:nvPicPr>
          <p:cNvPr id="27652" name="Picture 4" descr="P:\03-Curriculum and Products\POT Courses\QAPO\FINAL\QAPO mod images as rgb\Module 1 images rgb\prism typ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680" y="113408"/>
            <a:ext cx="5120640" cy="249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7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0"/>
            <a:ext cx="8229600" cy="1143000"/>
          </a:xfrm>
        </p:spPr>
        <p:txBody>
          <a:bodyPr>
            <a:normAutofit/>
          </a:bodyPr>
          <a:lstStyle/>
          <a:p>
            <a:r>
              <a:rPr lang="en-US" sz="2000" b="1" dirty="0">
                <a:latin typeface="Arial" panose="020B0604020202020204" pitchFamily="34" charset="0"/>
                <a:cs typeface="Arial" panose="020B0604020202020204" pitchFamily="34" charset="0"/>
              </a:rPr>
              <a:t>Figure 1-1 </a:t>
            </a:r>
            <a:r>
              <a:rPr lang="en-US" sz="2000" i="1" dirty="0">
                <a:latin typeface="Arial" panose="020B0604020202020204" pitchFamily="34" charset="0"/>
                <a:cs typeface="Arial" panose="020B0604020202020204" pitchFamily="34" charset="0"/>
              </a:rPr>
              <a:t>Large band saw for initial cutting of raw material</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1026" name="Picture 2" descr="P:\03-Curriculum and Products\POT Courses\QAPO\FINAL\QAPO mod images as rgb\Module 1 images rgb\Figure 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160" y="304797"/>
            <a:ext cx="7406640" cy="491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756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ormAutofit fontScale="90000"/>
          </a:bodyPr>
          <a:lstStyle/>
          <a:p>
            <a:r>
              <a:rPr lang="en-US" sz="2200" b="1" dirty="0" smtClean="0">
                <a:latin typeface="Arial" panose="020B0604020202020204" pitchFamily="34" charset="0"/>
                <a:cs typeface="Arial" panose="020B0604020202020204" pitchFamily="34" charset="0"/>
              </a:rPr>
              <a:t/>
            </a:r>
            <a:br>
              <a:rPr lang="en-US" sz="2200" b="1" dirty="0" smtClean="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a:r>
            <a:br>
              <a:rPr lang="en-US" sz="2200" b="1" dirty="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Figure </a:t>
            </a:r>
            <a:r>
              <a:rPr lang="en-US" sz="2200" b="1" dirty="0">
                <a:latin typeface="Arial" panose="020B0604020202020204" pitchFamily="34" charset="0"/>
                <a:cs typeface="Arial" panose="020B0604020202020204" pitchFamily="34" charset="0"/>
              </a:rPr>
              <a:t>1-28</a:t>
            </a:r>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Shadowgraph</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9279" y="731837"/>
            <a:ext cx="7285441" cy="4525963"/>
          </a:xfrm>
        </p:spPr>
      </p:pic>
    </p:spTree>
    <p:extLst>
      <p:ext uri="{BB962C8B-B14F-4D97-AF65-F5344CB8AC3E}">
        <p14:creationId xmlns:p14="http://schemas.microsoft.com/office/powerpoint/2010/main" val="1931632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8800"/>
            <a:ext cx="8229600" cy="1143000"/>
          </a:xfrm>
        </p:spPr>
        <p:txBody>
          <a:bodyPr>
            <a:normAutofit fontScale="90000"/>
          </a:bodyPr>
          <a:lstStyle/>
          <a:p>
            <a:r>
              <a:rPr lang="en-US" sz="2200" b="1" dirty="0" smtClean="0">
                <a:latin typeface="Arial" panose="020B0604020202020204" pitchFamily="34" charset="0"/>
                <a:cs typeface="Arial" panose="020B0604020202020204" pitchFamily="34" charset="0"/>
              </a:rPr>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Figure </a:t>
            </a:r>
            <a:r>
              <a:rPr lang="en-US" sz="2200" b="1" dirty="0">
                <a:latin typeface="Arial" panose="020B0604020202020204" pitchFamily="34" charset="0"/>
                <a:cs typeface="Arial" panose="020B0604020202020204" pitchFamily="34" charset="0"/>
              </a:rPr>
              <a:t>1-29 </a:t>
            </a:r>
            <a:r>
              <a:rPr lang="en-US" sz="2200" i="1" dirty="0">
                <a:latin typeface="Arial" panose="020B0604020202020204" pitchFamily="34" charset="0"/>
                <a:cs typeface="Arial" panose="020B0604020202020204" pitchFamily="34" charset="0"/>
              </a:rPr>
              <a:t>Experiment coatings</a:t>
            </a:r>
            <a:r>
              <a:rPr lang="en-US" dirty="0"/>
              <a:t/>
            </a:r>
            <a:br>
              <a:rPr lang="en-US" dirty="0"/>
            </a:br>
            <a:endParaRPr lang="en-US" dirty="0"/>
          </a:p>
        </p:txBody>
      </p:sp>
      <p:pic>
        <p:nvPicPr>
          <p:cNvPr id="29698" name="Picture 2" descr="P:\03-Curriculum and Products\POT Courses\QAPO\FINAL\QAPO mod images as rgb\Module 1 images rgb\Figure 1-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360" y="152400"/>
            <a:ext cx="7863840" cy="538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69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229600" cy="1143000"/>
          </a:xfrm>
        </p:spPr>
        <p:txBody>
          <a:bodyPr>
            <a:normAutofit fontScale="90000"/>
          </a:bodyPr>
          <a:lstStyle/>
          <a:p>
            <a:r>
              <a:rPr lang="en-US" sz="2200" b="1" dirty="0" smtClean="0">
                <a:latin typeface="Arial" panose="020B0604020202020204" pitchFamily="34" charset="0"/>
                <a:cs typeface="Arial" panose="020B0604020202020204" pitchFamily="34" charset="0"/>
              </a:rPr>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Figure </a:t>
            </a:r>
            <a:r>
              <a:rPr lang="en-US" sz="2200" b="1" dirty="0">
                <a:latin typeface="Arial" panose="020B0604020202020204" pitchFamily="34" charset="0"/>
                <a:cs typeface="Arial" panose="020B0604020202020204" pitchFamily="34" charset="0"/>
              </a:rPr>
              <a:t>1-2</a:t>
            </a:r>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Circular saw for intermediate precision cutting</a:t>
            </a:r>
            <a:r>
              <a:rPr lang="en-US" dirty="0"/>
              <a:t/>
            </a:r>
            <a:br>
              <a:rPr lang="en-US" dirty="0"/>
            </a:br>
            <a:endParaRPr lang="en-US" dirty="0"/>
          </a:p>
        </p:txBody>
      </p:sp>
      <p:pic>
        <p:nvPicPr>
          <p:cNvPr id="2050" name="Picture 2" descr="P:\03-Curriculum and Products\POT Courses\QAPO\FINAL\QAPO mod images as rgb\Module 1 images rgb\Figure 1-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64814" y="457200"/>
            <a:ext cx="681437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8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143000"/>
          </a:xfrm>
        </p:spPr>
        <p:txBody>
          <a:bodyPr>
            <a:normAutofit/>
          </a:bodyPr>
          <a:lstStyle/>
          <a:p>
            <a:r>
              <a:rPr lang="en-US" sz="2000" b="1" dirty="0">
                <a:latin typeface="Arial" panose="020B0604020202020204" pitchFamily="34" charset="0"/>
                <a:cs typeface="Arial" panose="020B0604020202020204" pitchFamily="34" charset="0"/>
              </a:rPr>
              <a:t>Figure 1-3</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Wax block on parallel metal plate</a:t>
            </a:r>
            <a:endParaRPr lang="en-US" sz="2000" dirty="0">
              <a:latin typeface="Arial" panose="020B0604020202020204" pitchFamily="34" charset="0"/>
              <a:cs typeface="Arial" panose="020B0604020202020204" pitchFamily="34" charset="0"/>
            </a:endParaRPr>
          </a:p>
        </p:txBody>
      </p:sp>
      <p:pic>
        <p:nvPicPr>
          <p:cNvPr id="3074" name="Picture 2" descr="P:\03-Curriculum and Products\POT Courses\QAPO\FINAL\QAPO mod images as rgb\Module 1 images rgb\Figure 1-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64815" y="122238"/>
            <a:ext cx="6814369"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203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143000"/>
          </a:xfrm>
        </p:spPr>
        <p:txBody>
          <a:bodyPr>
            <a:normAutofit/>
          </a:bodyPr>
          <a:lstStyle/>
          <a:p>
            <a:r>
              <a:rPr lang="en-US" sz="2000" b="1" dirty="0">
                <a:latin typeface="Arial" panose="020B0604020202020204" pitchFamily="34" charset="0"/>
                <a:cs typeface="Arial" panose="020B0604020202020204" pitchFamily="34" charset="0"/>
              </a:rPr>
              <a:t>Figure 1-4</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Setup of a parallel machining operation</a:t>
            </a:r>
            <a:endParaRPr lang="en-US" sz="2000" dirty="0">
              <a:latin typeface="Arial" panose="020B0604020202020204" pitchFamily="34" charset="0"/>
              <a:cs typeface="Arial" panose="020B0604020202020204" pitchFamily="34" charset="0"/>
            </a:endParaRPr>
          </a:p>
        </p:txBody>
      </p:sp>
      <p:pic>
        <p:nvPicPr>
          <p:cNvPr id="4098" name="Picture 2" descr="P:\03-Curriculum and Products\POT Courses\QAPO\FINAL\QAPO mod images as rgb\Module 1 images rgb\Figure 1-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52400"/>
            <a:ext cx="3383280" cy="509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669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ormAutofit/>
          </a:bodyPr>
          <a:lstStyle/>
          <a:p>
            <a:r>
              <a:rPr lang="en-US" sz="2000" b="1" dirty="0">
                <a:latin typeface="Arial" panose="020B0604020202020204" pitchFamily="34" charset="0"/>
                <a:cs typeface="Arial" panose="020B0604020202020204" pitchFamily="34" charset="0"/>
              </a:rPr>
              <a:t>Figure 1-5</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Mirror substrate being edged to diameter using diamond wheel and edging machine</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pic>
        <p:nvPicPr>
          <p:cNvPr id="5122" name="Picture 2" descr="P:\03-Curriculum and Products\POT Courses\QAPO\FINAL\QAPO mod images as rgb\Module 1 images rgb\Figure 1-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5240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494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143000"/>
          </a:xfrm>
        </p:spPr>
        <p:txBody>
          <a:bodyPr>
            <a:normAutofit/>
          </a:bodyPr>
          <a:lstStyle/>
          <a:p>
            <a:r>
              <a:rPr lang="en-US" sz="2000" b="1" dirty="0">
                <a:latin typeface="Arial" panose="020B0604020202020204" pitchFamily="34" charset="0"/>
                <a:cs typeface="Arial" panose="020B0604020202020204" pitchFamily="34" charset="0"/>
              </a:rPr>
              <a:t>Figure 1-6</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Mirror substrate before and after edging</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146" name="Picture 2" descr="P:\03-Curriculum and Products\POT Courses\QAPO\FINAL\QAPO mod images as rgb\Module 1 images rgb\Figure 1-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10640" y="228600"/>
            <a:ext cx="6461760"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219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03-Curriculum and Products\POT Courses\QAPO\FINAL\QAPO mod images as rgb\Module 1 images rgb\Figure 1-7 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30641"/>
            <a:ext cx="3474720" cy="2307759"/>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P:\03-Curriculum and Products\POT Courses\QAPO\FINAL\QAPO mod images as rgb\Module 1 images rgb\Figure 1-7 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280" y="2590800"/>
            <a:ext cx="3931920" cy="2611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5477470"/>
            <a:ext cx="8001000" cy="1323439"/>
          </a:xfrm>
          <a:prstGeom prst="rect">
            <a:avLst/>
          </a:prstGeom>
        </p:spPr>
        <p:txBody>
          <a:bodyPr wrap="square">
            <a:spAutoFit/>
          </a:bodyPr>
          <a:lstStyle/>
          <a:p>
            <a:pPr algn="ctr" hangingPunct="0"/>
            <a:r>
              <a:rPr lang="en-US" sz="2000" b="1" dirty="0">
                <a:latin typeface="Arial" panose="020B0604020202020204" pitchFamily="34" charset="0"/>
                <a:cs typeface="Arial" panose="020B0604020202020204" pitchFamily="34" charset="0"/>
              </a:rPr>
              <a:t>Figure 1-7</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Upper left: Hand grinding a block of prisms</a:t>
            </a:r>
            <a:endParaRPr lang="en-US" sz="2000" dirty="0">
              <a:latin typeface="Arial" panose="020B0604020202020204" pitchFamily="34" charset="0"/>
              <a:cs typeface="Arial" panose="020B0604020202020204" pitchFamily="34" charset="0"/>
            </a:endParaRPr>
          </a:p>
          <a:p>
            <a:pPr algn="ctr" hangingPunct="0"/>
            <a:r>
              <a:rPr lang="en-US" sz="2000" i="1" dirty="0">
                <a:latin typeface="Arial" panose="020B0604020202020204" pitchFamily="34" charset="0"/>
                <a:cs typeface="Arial" panose="020B0604020202020204" pitchFamily="34" charset="0"/>
              </a:rPr>
              <a:t>Upper right: Precision hand grinding an individual prism</a:t>
            </a:r>
            <a:endParaRPr lang="en-US" sz="2000" dirty="0">
              <a:latin typeface="Arial" panose="020B0604020202020204" pitchFamily="34" charset="0"/>
              <a:cs typeface="Arial" panose="020B0604020202020204" pitchFamily="34" charset="0"/>
            </a:endParaRPr>
          </a:p>
          <a:p>
            <a:pPr algn="ctr"/>
            <a:r>
              <a:rPr lang="en-US" sz="2000" i="1" dirty="0">
                <a:latin typeface="Arial" panose="020B0604020202020204" pitchFamily="34" charset="0"/>
                <a:cs typeface="Arial" panose="020B0604020202020204" pitchFamily="34" charset="0"/>
              </a:rPr>
              <a:t>Bottom: Continuous polishing machine that is pitch-polishing various substrates</a:t>
            </a:r>
            <a:endParaRPr lang="en-US"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39228"/>
          <a:stretch/>
        </p:blipFill>
        <p:spPr>
          <a:xfrm>
            <a:off x="1066800" y="76201"/>
            <a:ext cx="2581657" cy="2362199"/>
          </a:xfrm>
          <a:prstGeom prst="rect">
            <a:avLst/>
          </a:prstGeom>
        </p:spPr>
      </p:pic>
    </p:spTree>
    <p:extLst>
      <p:ext uri="{BB962C8B-B14F-4D97-AF65-F5344CB8AC3E}">
        <p14:creationId xmlns:p14="http://schemas.microsoft.com/office/powerpoint/2010/main" val="966312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207</Words>
  <Application>Microsoft Office PowerPoint</Application>
  <PresentationFormat>On-screen Show (4:3)</PresentationFormat>
  <Paragraphs>52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PowerPoint Presentation</vt:lpstr>
      <vt:lpstr>PowerPoint Presentation</vt:lpstr>
      <vt:lpstr>Figure 1-1 Large band saw for initial cutting of raw material </vt:lpstr>
      <vt:lpstr> Figure 1-2 Circular saw for intermediate precision cutting </vt:lpstr>
      <vt:lpstr>Figure 1-3 Wax block on parallel metal plate</vt:lpstr>
      <vt:lpstr>Figure 1-4 Setup of a parallel machining operation</vt:lpstr>
      <vt:lpstr>Figure 1-5 Mirror substrate being edged to diameter using diamond wheel and edging machine </vt:lpstr>
      <vt:lpstr>Figure 1-6 Mirror substrate before and after edging </vt:lpstr>
      <vt:lpstr>PowerPoint Presentation</vt:lpstr>
      <vt:lpstr>  Figure 1-8 Precision polished optical surfaces </vt:lpstr>
      <vt:lpstr>Figure 1-9 Prisms painted to protect finished optical surfaces </vt:lpstr>
      <vt:lpstr>  Figure 1-10 Optics blocked in pitch</vt:lpstr>
      <vt:lpstr>Figure 1-11 Optics blocked in plaster</vt:lpstr>
      <vt:lpstr>Figure 1-12 Deblocking a plaster block </vt:lpstr>
      <vt:lpstr> Figure 1-13 Basket of paint-protected optics being loaded into a degreasing machine to remove pitch and plaster</vt:lpstr>
      <vt:lpstr>Figure 1-14 Tooling optics in degreasing basket</vt:lpstr>
      <vt:lpstr>Figure 1-15 Optical plastic injection mold </vt:lpstr>
      <vt:lpstr>Figure 1-16 Single-point diamond turning (SPDT) system cutting a plastic lens  </vt:lpstr>
      <vt:lpstr> Figure 1-17 A precision assembly technician applying optical adhesive to the hypotenuse surface of a right-angle prism before bonding it to another right-angle prism to create a beamsplitter cube </vt:lpstr>
      <vt:lpstr>Figure 1-18 Shielding for a coating chamber, contaminated after multiple coating runs </vt:lpstr>
      <vt:lpstr>Figure 1-19 Specular versus diffuse reflection </vt:lpstr>
      <vt:lpstr>Figure 1-20 Graphical definition of focal length and radius </vt:lpstr>
      <vt:lpstr> Figure 1-21 Light propagating through cylindrical lenses </vt:lpstr>
      <vt:lpstr>Figure 1-22 Lens types </vt:lpstr>
      <vt:lpstr> Figure 1-23 Four different slices through a cone pair create the four types of conic sections that are used to make aspheric optical surfaces </vt:lpstr>
      <vt:lpstr>Figure 1-24 Comparison of the images formed of a distant object by a spherical and paraboloidal mirror </vt:lpstr>
      <vt:lpstr>Figure 1-25 Elliptical whispering gallery </vt:lpstr>
      <vt:lpstr> Figure 1-26 Graphical definition of surface sag </vt:lpstr>
      <vt:lpstr>PowerPoint Presentation</vt:lpstr>
      <vt:lpstr>  Figure 1-28 Shadowgraph </vt:lpstr>
      <vt:lpstr> Figure 1-29 Experiment coatings </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McElroy</dc:creator>
  <cp:lastModifiedBy>optec</cp:lastModifiedBy>
  <cp:revision>61</cp:revision>
  <dcterms:created xsi:type="dcterms:W3CDTF">2017-12-20T14:30:31Z</dcterms:created>
  <dcterms:modified xsi:type="dcterms:W3CDTF">2019-04-12T19:12:31Z</dcterms:modified>
</cp:coreProperties>
</file>